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57" r:id="rId3"/>
    <p:sldId id="268" r:id="rId4"/>
    <p:sldId id="258" r:id="rId5"/>
    <p:sldId id="259" r:id="rId6"/>
    <p:sldId id="260" r:id="rId7"/>
    <p:sldId id="261" r:id="rId8"/>
    <p:sldId id="263" r:id="rId9"/>
    <p:sldId id="262" r:id="rId10"/>
    <p:sldId id="264" r:id="rId11"/>
    <p:sldId id="265" r:id="rId12"/>
    <p:sldId id="271" r:id="rId13"/>
    <p:sldId id="266" r:id="rId14"/>
    <p:sldId id="267" r:id="rId15"/>
    <p:sldId id="269" r:id="rId16"/>
    <p:sldId id="270"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59014" autoAdjust="0"/>
  </p:normalViewPr>
  <p:slideViewPr>
    <p:cSldViewPr snapToGrid="0" snapToObjects="1">
      <p:cViewPr varScale="1">
        <p:scale>
          <a:sx n="46" d="100"/>
          <a:sy n="46" d="100"/>
        </p:scale>
        <p:origin x="-2152"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DFD7EC-E7EC-264F-A292-DEFCA2070AC0}" type="datetimeFigureOut">
              <a:rPr lang="en-US" smtClean="0"/>
              <a:t>1/2/19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27AD60A-3AA7-EA43-8045-8CDBA49B8D08}" type="slidenum">
              <a:rPr lang="en-US" smtClean="0"/>
              <a:t>‹#›</a:t>
            </a:fld>
            <a:endParaRPr lang="en-US"/>
          </a:p>
        </p:txBody>
      </p:sp>
    </p:spTree>
    <p:extLst>
      <p:ext uri="{BB962C8B-B14F-4D97-AF65-F5344CB8AC3E}">
        <p14:creationId xmlns:p14="http://schemas.microsoft.com/office/powerpoint/2010/main" val="172639665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1</a:t>
            </a:fld>
            <a:endParaRPr lang="en-US" dirty="0"/>
          </a:p>
        </p:txBody>
      </p:sp>
    </p:spTree>
    <p:extLst>
      <p:ext uri="{BB962C8B-B14F-4D97-AF65-F5344CB8AC3E}">
        <p14:creationId xmlns:p14="http://schemas.microsoft.com/office/powerpoint/2010/main" val="35256499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Six articles of faith that the </a:t>
            </a:r>
            <a:r>
              <a:rPr lang="en-US" dirty="0" err="1" smtClean="0"/>
              <a:t>muslims</a:t>
            </a:r>
            <a:r>
              <a:rPr lang="en-US" dirty="0" smtClean="0"/>
              <a:t> must believe.</a:t>
            </a:r>
          </a:p>
          <a:p>
            <a:endParaRPr lang="en-US" dirty="0" smtClean="0"/>
          </a:p>
          <a:p>
            <a:pPr marL="228600" indent="-228600">
              <a:buAutoNum type="arabicPeriod"/>
            </a:pPr>
            <a:r>
              <a:rPr lang="en-US" dirty="0" smtClean="0"/>
              <a:t>God is one and has no partners.</a:t>
            </a:r>
          </a:p>
          <a:p>
            <a:pPr marL="228600" indent="-228600">
              <a:buAutoNum type="arabicPeriod"/>
            </a:pPr>
            <a:r>
              <a:rPr lang="en-US" dirty="0" smtClean="0"/>
              <a:t>Angels.</a:t>
            </a:r>
            <a:r>
              <a:rPr lang="en-US" baseline="0" dirty="0" smtClean="0"/>
              <a:t>  Angel </a:t>
            </a:r>
            <a:r>
              <a:rPr lang="en-US" baseline="0" dirty="0" err="1" smtClean="0"/>
              <a:t>Ghabrial</a:t>
            </a:r>
            <a:r>
              <a:rPr lang="en-US" baseline="0" dirty="0" smtClean="0"/>
              <a:t> is the </a:t>
            </a:r>
            <a:r>
              <a:rPr lang="en-US" baseline="0" dirty="0" err="1" smtClean="0"/>
              <a:t>gretest</a:t>
            </a:r>
            <a:r>
              <a:rPr lang="en-US" baseline="0" dirty="0" smtClean="0"/>
              <a:t> and also is called “the spirit of God’  (</a:t>
            </a:r>
            <a:r>
              <a:rPr lang="en-US" baseline="0" dirty="0" err="1" smtClean="0"/>
              <a:t>ie</a:t>
            </a:r>
            <a:r>
              <a:rPr lang="en-US" baseline="0" dirty="0" smtClean="0"/>
              <a:t> they claim the holy spirit)  Also believe in </a:t>
            </a:r>
            <a:r>
              <a:rPr lang="en-US" baseline="0" dirty="0" err="1" smtClean="0"/>
              <a:t>jin</a:t>
            </a:r>
            <a:r>
              <a:rPr lang="en-US" baseline="0" dirty="0" smtClean="0"/>
              <a:t> (</a:t>
            </a:r>
            <a:r>
              <a:rPr lang="en-US" baseline="0" dirty="0" err="1" smtClean="0"/>
              <a:t>eviel</a:t>
            </a:r>
            <a:r>
              <a:rPr lang="en-US" baseline="0" dirty="0" smtClean="0"/>
              <a:t> spirits)</a:t>
            </a:r>
          </a:p>
          <a:p>
            <a:pPr marL="228600" indent="-228600">
              <a:buAutoNum type="arabicPeriod"/>
            </a:pPr>
            <a:r>
              <a:rPr lang="en-US" dirty="0" smtClean="0"/>
              <a:t> Books  Believe in 104 sacred books of these only 4 now</a:t>
            </a:r>
            <a:r>
              <a:rPr lang="en-US" baseline="0" dirty="0" smtClean="0"/>
              <a:t> remain.  The Torah, the psalms, the Gospels and the Quran.  However they believe that the </a:t>
            </a:r>
            <a:r>
              <a:rPr lang="en-US" baseline="0" dirty="0" err="1" smtClean="0"/>
              <a:t>jews</a:t>
            </a:r>
            <a:r>
              <a:rPr lang="en-US" baseline="0" dirty="0" smtClean="0"/>
              <a:t> and </a:t>
            </a:r>
            <a:r>
              <a:rPr lang="en-US" baseline="0" dirty="0" err="1" smtClean="0"/>
              <a:t>christians</a:t>
            </a:r>
            <a:r>
              <a:rPr lang="en-US" baseline="0" dirty="0" smtClean="0"/>
              <a:t> </a:t>
            </a:r>
            <a:r>
              <a:rPr lang="en-US" baseline="0" dirty="0" err="1" smtClean="0"/>
              <a:t>alterd</a:t>
            </a:r>
            <a:r>
              <a:rPr lang="en-US" baseline="0" dirty="0" smtClean="0"/>
              <a:t> their books so God gave the Quran to Mohammad as the final revelation to mankind.</a:t>
            </a:r>
          </a:p>
          <a:p>
            <a:pPr marL="228600" indent="-228600">
              <a:buAutoNum type="arabicPeriod"/>
            </a:pPr>
            <a:r>
              <a:rPr lang="en-US" baseline="0" dirty="0" smtClean="0"/>
              <a:t>Prophets</a:t>
            </a:r>
          </a:p>
          <a:p>
            <a:pPr marL="228600" indent="-228600">
              <a:buAutoNum type="arabicPeriod"/>
            </a:pPr>
            <a:r>
              <a:rPr lang="en-US" baseline="0" dirty="0" smtClean="0"/>
              <a:t>The day of judgment and end days.  They believe in an antichrist and a messiah.  Also Jesus will come back in the last days as a </a:t>
            </a:r>
            <a:r>
              <a:rPr lang="en-US" baseline="0" dirty="0" err="1" smtClean="0"/>
              <a:t>muslim</a:t>
            </a:r>
            <a:r>
              <a:rPr lang="en-US" baseline="0" dirty="0" smtClean="0"/>
              <a:t>.  Then all will be </a:t>
            </a:r>
            <a:r>
              <a:rPr lang="en-US" baseline="0" dirty="0" err="1" smtClean="0"/>
              <a:t>ressurrected</a:t>
            </a:r>
            <a:r>
              <a:rPr lang="en-US" baseline="0" dirty="0" smtClean="0"/>
              <a:t> and </a:t>
            </a:r>
            <a:r>
              <a:rPr lang="en-US" baseline="0" dirty="0" err="1" smtClean="0"/>
              <a:t>wounder</a:t>
            </a:r>
            <a:r>
              <a:rPr lang="en-US" baseline="0" dirty="0" smtClean="0"/>
              <a:t> around for 40 years after which time all will be judged.   By walking over a thin bridge…</a:t>
            </a:r>
          </a:p>
          <a:p>
            <a:pPr marL="228600" indent="-228600">
              <a:buAutoNum type="arabicPeriod"/>
            </a:pPr>
            <a:r>
              <a:rPr lang="en-US" baseline="0" dirty="0" smtClean="0"/>
              <a:t>The </a:t>
            </a:r>
            <a:r>
              <a:rPr lang="en-US" baseline="0" dirty="0" err="1" smtClean="0"/>
              <a:t>beleiver</a:t>
            </a:r>
            <a:r>
              <a:rPr lang="en-US" baseline="0" dirty="0" smtClean="0"/>
              <a:t> </a:t>
            </a:r>
            <a:r>
              <a:rPr lang="en-US" baseline="0" dirty="0" err="1" smtClean="0"/>
              <a:t>msut</a:t>
            </a:r>
            <a:r>
              <a:rPr lang="en-US" baseline="0" dirty="0" smtClean="0"/>
              <a:t> submit to  Allah’s will</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12</a:t>
            </a:fld>
            <a:endParaRPr lang="en-US"/>
          </a:p>
        </p:txBody>
      </p:sp>
    </p:spTree>
    <p:extLst>
      <p:ext uri="{BB962C8B-B14F-4D97-AF65-F5344CB8AC3E}">
        <p14:creationId xmlns:p14="http://schemas.microsoft.com/office/powerpoint/2010/main" val="31931455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a:t>
            </a:r>
            <a:r>
              <a:rPr lang="en-US" baseline="0" dirty="0" smtClean="0"/>
              <a:t> claim that </a:t>
            </a:r>
            <a:r>
              <a:rPr lang="en-US" baseline="0" dirty="0" err="1" smtClean="0"/>
              <a:t>muhammad</a:t>
            </a:r>
            <a:r>
              <a:rPr lang="en-US" baseline="0" dirty="0" smtClean="0"/>
              <a:t> is the </a:t>
            </a:r>
            <a:r>
              <a:rPr lang="en-US" baseline="0" dirty="0" err="1" smtClean="0"/>
              <a:t>mesenger</a:t>
            </a:r>
            <a:r>
              <a:rPr lang="en-US" baseline="0" dirty="0" smtClean="0"/>
              <a:t> of God and the </a:t>
            </a:r>
            <a:r>
              <a:rPr lang="en-US" baseline="0" dirty="0" err="1" smtClean="0"/>
              <a:t>quran</a:t>
            </a:r>
            <a:r>
              <a:rPr lang="en-US" baseline="0" dirty="0" smtClean="0"/>
              <a:t> was the message given to </a:t>
            </a:r>
            <a:r>
              <a:rPr lang="en-US" baseline="0" dirty="0" err="1" smtClean="0"/>
              <a:t>muhammad</a:t>
            </a:r>
            <a:r>
              <a:rPr lang="en-US" baseline="0" dirty="0" smtClean="0"/>
              <a:t> from God via Angel </a:t>
            </a:r>
            <a:r>
              <a:rPr lang="en-US" baseline="0" dirty="0" err="1" smtClean="0"/>
              <a:t>Ghabrial</a:t>
            </a:r>
            <a:endParaRPr lang="en-US" baseline="0" dirty="0" smtClean="0"/>
          </a:p>
          <a:p>
            <a:r>
              <a:rPr lang="en-US" baseline="0" dirty="0" smtClean="0"/>
              <a:t>Their first time angel appeared to </a:t>
            </a:r>
            <a:r>
              <a:rPr lang="en-US" baseline="0" dirty="0" err="1" smtClean="0"/>
              <a:t>muhammad</a:t>
            </a:r>
            <a:r>
              <a:rPr lang="en-US" baseline="0" dirty="0" smtClean="0"/>
              <a:t> he was 40 </a:t>
            </a:r>
            <a:r>
              <a:rPr lang="en-US" baseline="0" dirty="0" err="1" smtClean="0"/>
              <a:t>y.o</a:t>
            </a:r>
            <a:r>
              <a:rPr lang="en-US" baseline="0" dirty="0" smtClean="0"/>
              <a:t>.</a:t>
            </a:r>
          </a:p>
          <a:p>
            <a:endParaRPr lang="en-US" baseline="0" dirty="0" smtClean="0"/>
          </a:p>
          <a:p>
            <a:r>
              <a:rPr lang="en-US" baseline="0" dirty="0" smtClean="0"/>
              <a:t>His different followers would </a:t>
            </a:r>
            <a:r>
              <a:rPr lang="en-US" baseline="0" dirty="0" err="1" smtClean="0"/>
              <a:t>memorise</a:t>
            </a:r>
            <a:r>
              <a:rPr lang="en-US" baseline="0" dirty="0" smtClean="0"/>
              <a:t> each message or </a:t>
            </a:r>
            <a:r>
              <a:rPr lang="en-US" baseline="0" dirty="0" err="1" smtClean="0"/>
              <a:t>wite</a:t>
            </a:r>
            <a:r>
              <a:rPr lang="en-US" baseline="0" dirty="0" smtClean="0"/>
              <a:t> it </a:t>
            </a:r>
            <a:r>
              <a:rPr lang="en-US" baseline="0" dirty="0" err="1" smtClean="0"/>
              <a:t>donw</a:t>
            </a:r>
            <a:r>
              <a:rPr lang="en-US" baseline="0" dirty="0" smtClean="0"/>
              <a:t> on different things.</a:t>
            </a:r>
          </a:p>
          <a:p>
            <a:endParaRPr lang="en-US" baseline="0" dirty="0" smtClean="0"/>
          </a:p>
          <a:p>
            <a:r>
              <a:rPr lang="en-US" baseline="0" dirty="0" smtClean="0"/>
              <a:t>No one collect all his message into a </a:t>
            </a:r>
            <a:r>
              <a:rPr lang="en-US" baseline="0" dirty="0" err="1" smtClean="0"/>
              <a:t>signle</a:t>
            </a:r>
            <a:r>
              <a:rPr lang="en-US" baseline="0" dirty="0" smtClean="0"/>
              <a:t> book </a:t>
            </a:r>
            <a:r>
              <a:rPr lang="en-US" baseline="0" dirty="0" err="1" smtClean="0"/>
              <a:t>unti</a:t>
            </a:r>
            <a:r>
              <a:rPr lang="en-US" baseline="0" dirty="0" smtClean="0"/>
              <a:t> long after his death.</a:t>
            </a:r>
          </a:p>
          <a:p>
            <a:endParaRPr lang="en-US" baseline="0" dirty="0" smtClean="0"/>
          </a:p>
          <a:p>
            <a:r>
              <a:rPr lang="en-US" dirty="0" smtClean="0"/>
              <a:t>The Hadith tells us how the stories in the Koran came to be in one book. After Muhammad's death his converts noticed many wide ranging differences and discrepancies in what the Muhammad revealed. So a man named "Abu </a:t>
            </a:r>
            <a:r>
              <a:rPr lang="en-US" dirty="0" err="1" smtClean="0"/>
              <a:t>Bakr</a:t>
            </a:r>
            <a:r>
              <a:rPr lang="en-US" dirty="0" smtClean="0"/>
              <a:t>" began to gather all known "</a:t>
            </a:r>
            <a:r>
              <a:rPr lang="en-US" dirty="0" err="1" smtClean="0"/>
              <a:t>Kuranic</a:t>
            </a:r>
            <a:r>
              <a:rPr lang="en-US" dirty="0" smtClean="0"/>
              <a:t>" materials. He then, like a newspaper editor, he sat down what would go in the Koran and what was to be thrown out. He even had to translate certain parts of the Koran back into the </a:t>
            </a:r>
            <a:r>
              <a:rPr lang="en-US" dirty="0" err="1" smtClean="0"/>
              <a:t>Quarish</a:t>
            </a:r>
            <a:r>
              <a:rPr lang="en-US" dirty="0" smtClean="0"/>
              <a:t> dialect. Once he decided upon a final version of the Koran, he had to issue an order (likely at the threat of death) to destroy all known fragments of the Koran. Since Islam was contained in a relatively small geographic area at this point, the order to destroy variant texts was easier. At the same time, Abu </a:t>
            </a:r>
            <a:r>
              <a:rPr lang="en-US" dirty="0" err="1" smtClean="0"/>
              <a:t>Bakr</a:t>
            </a:r>
            <a:r>
              <a:rPr lang="en-US" dirty="0" smtClean="0"/>
              <a:t> sent out his final edited version of the Koran, which was ordered to be the sole OFFICIAL version. That is the version that we see today. </a:t>
            </a:r>
          </a:p>
          <a:p>
            <a:endParaRPr lang="en-US" dirty="0" smtClean="0"/>
          </a:p>
          <a:p>
            <a:r>
              <a:rPr lang="en-US" dirty="0" smtClean="0"/>
              <a:t>Other scholars believe</a:t>
            </a:r>
            <a:r>
              <a:rPr lang="en-US" baseline="0" dirty="0" smtClean="0"/>
              <a:t> it was </a:t>
            </a:r>
            <a:r>
              <a:rPr lang="en-US" baseline="0" dirty="0" err="1" smtClean="0"/>
              <a:t>Uthman</a:t>
            </a:r>
            <a:r>
              <a:rPr lang="en-US" baseline="0" dirty="0" smtClean="0"/>
              <a:t> who collated the different fragments of the </a:t>
            </a:r>
            <a:r>
              <a:rPr lang="en-US" baseline="0" dirty="0" err="1" smtClean="0"/>
              <a:t>quran</a:t>
            </a:r>
            <a:r>
              <a:rPr lang="en-US" baseline="0" dirty="0" smtClean="0"/>
              <a:t> and ordered the destruction of all other fragments…</a:t>
            </a:r>
          </a:p>
          <a:p>
            <a:endParaRPr lang="en-US" baseline="0" dirty="0" smtClean="0"/>
          </a:p>
          <a:p>
            <a:r>
              <a:rPr lang="en-US" baseline="0" dirty="0" smtClean="0"/>
              <a:t>Muslims believe that the </a:t>
            </a:r>
            <a:r>
              <a:rPr lang="en-US" baseline="0" dirty="0" err="1" smtClean="0"/>
              <a:t>quran</a:t>
            </a:r>
            <a:r>
              <a:rPr lang="en-US" baseline="0" dirty="0" smtClean="0"/>
              <a:t> is  an exact copy, word for word, of a </a:t>
            </a:r>
            <a:r>
              <a:rPr lang="en-US" baseline="0" dirty="0" err="1" smtClean="0"/>
              <a:t>quran</a:t>
            </a:r>
            <a:r>
              <a:rPr lang="en-US" baseline="0" dirty="0" smtClean="0"/>
              <a:t> </a:t>
            </a:r>
            <a:r>
              <a:rPr lang="en-US" baseline="0" dirty="0" err="1" smtClean="0"/>
              <a:t>whichhas</a:t>
            </a:r>
            <a:r>
              <a:rPr lang="en-US" baseline="0" dirty="0" smtClean="0"/>
              <a:t> existed for ever. </a:t>
            </a:r>
          </a:p>
          <a:p>
            <a:endParaRPr lang="en-US" baseline="0" dirty="0" smtClean="0"/>
          </a:p>
          <a:p>
            <a:r>
              <a:rPr lang="en-US" baseline="0" dirty="0" smtClean="0"/>
              <a:t>They are arranged by length not chronological order.</a:t>
            </a:r>
          </a:p>
          <a:p>
            <a:endParaRPr lang="en-US" baseline="0" dirty="0" smtClean="0"/>
          </a:p>
          <a:p>
            <a:r>
              <a:rPr lang="en-US" baseline="0" dirty="0" smtClean="0"/>
              <a:t>The </a:t>
            </a:r>
            <a:r>
              <a:rPr lang="en-US" baseline="0" dirty="0" err="1" smtClean="0"/>
              <a:t>quran</a:t>
            </a:r>
            <a:r>
              <a:rPr lang="en-US" baseline="0" dirty="0" smtClean="0"/>
              <a:t> was </a:t>
            </a:r>
            <a:r>
              <a:rPr lang="en-US" baseline="0" dirty="0" err="1" smtClean="0"/>
              <a:t>supposeldy</a:t>
            </a:r>
            <a:r>
              <a:rPr lang="en-US" baseline="0" dirty="0" smtClean="0"/>
              <a:t> given to provide guidance for </a:t>
            </a:r>
            <a:r>
              <a:rPr lang="en-US" baseline="0" dirty="0" err="1" smtClean="0"/>
              <a:t>Muhammed</a:t>
            </a:r>
            <a:r>
              <a:rPr lang="en-US" baseline="0" dirty="0" smtClean="0"/>
              <a:t> and his followers for </a:t>
            </a:r>
            <a:r>
              <a:rPr lang="en-US" baseline="0" dirty="0" err="1" smtClean="0"/>
              <a:t>situatiosn</a:t>
            </a:r>
            <a:r>
              <a:rPr lang="en-US" baseline="0" dirty="0" smtClean="0"/>
              <a:t> they were facing…</a:t>
            </a:r>
          </a:p>
          <a:p>
            <a:endParaRPr lang="en-US" baseline="0" dirty="0" smtClean="0"/>
          </a:p>
          <a:p>
            <a:r>
              <a:rPr lang="en-US" baseline="0" dirty="0" smtClean="0"/>
              <a:t>Abrogation. – problem even the </a:t>
            </a:r>
            <a:r>
              <a:rPr lang="en-US" baseline="0" dirty="0" err="1" smtClean="0"/>
              <a:t>islamic</a:t>
            </a:r>
            <a:r>
              <a:rPr lang="en-US" baseline="0" dirty="0" smtClean="0"/>
              <a:t> scholars can not be sure what comes </a:t>
            </a:r>
            <a:r>
              <a:rPr lang="en-US" baseline="0" dirty="0" err="1" smtClean="0"/>
              <a:t>frist</a:t>
            </a:r>
            <a:r>
              <a:rPr lang="en-US" baseline="0" dirty="0" smtClean="0"/>
              <a:t>…</a:t>
            </a:r>
          </a:p>
          <a:p>
            <a:endParaRPr lang="en-US" baseline="0" dirty="0" smtClean="0"/>
          </a:p>
          <a:p>
            <a:r>
              <a:rPr lang="en-US" baseline="0" dirty="0" smtClean="0"/>
              <a:t>The </a:t>
            </a:r>
            <a:r>
              <a:rPr lang="en-US" baseline="0" dirty="0" err="1" smtClean="0"/>
              <a:t>quarant</a:t>
            </a:r>
            <a:r>
              <a:rPr lang="en-US" baseline="0" dirty="0" smtClean="0"/>
              <a:t> teaches that the </a:t>
            </a:r>
            <a:r>
              <a:rPr lang="en-US" baseline="0" dirty="0" err="1" smtClean="0"/>
              <a:t>Bibile</a:t>
            </a:r>
            <a:r>
              <a:rPr lang="en-US" baseline="0" dirty="0" smtClean="0"/>
              <a:t> is the genuine word of God, however </a:t>
            </a:r>
            <a:r>
              <a:rPr lang="en-US" baseline="0" dirty="0" err="1" smtClean="0"/>
              <a:t>muslims</a:t>
            </a:r>
            <a:r>
              <a:rPr lang="en-US" baseline="0" dirty="0" smtClean="0"/>
              <a:t> say that the bible we have has been altered.</a:t>
            </a:r>
          </a:p>
          <a:p>
            <a:r>
              <a:rPr lang="en-US" baseline="0" dirty="0" smtClean="0"/>
              <a:t>Jesus is a prophet, was born of a virgin, performed miracles and was sinless.  he did not dies on the cross and is not the son of God.</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13</a:t>
            </a:fld>
            <a:endParaRPr lang="en-US"/>
          </a:p>
        </p:txBody>
      </p:sp>
    </p:spTree>
    <p:extLst>
      <p:ext uri="{BB962C8B-B14F-4D97-AF65-F5344CB8AC3E}">
        <p14:creationId xmlns:p14="http://schemas.microsoft.com/office/powerpoint/2010/main" val="37313730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Sunna</a:t>
            </a:r>
            <a:r>
              <a:rPr lang="en-US" dirty="0" smtClean="0"/>
              <a:t>:</a:t>
            </a:r>
            <a:r>
              <a:rPr lang="en-US" baseline="0" dirty="0" smtClean="0"/>
              <a:t> Muslims believe that everything Muhammad did and said was directed by God.  Muslims believe that they have to follow </a:t>
            </a:r>
            <a:r>
              <a:rPr lang="en-US" baseline="0" dirty="0" err="1" smtClean="0"/>
              <a:t>Muhammads</a:t>
            </a:r>
            <a:r>
              <a:rPr lang="en-US" baseline="0" dirty="0" smtClean="0"/>
              <a:t> example and way </a:t>
            </a:r>
            <a:r>
              <a:rPr lang="en-US" baseline="0" dirty="0" err="1" smtClean="0"/>
              <a:t>fo</a:t>
            </a:r>
            <a:r>
              <a:rPr lang="en-US" baseline="0" dirty="0" smtClean="0"/>
              <a:t> life, his </a:t>
            </a:r>
            <a:r>
              <a:rPr lang="en-US" baseline="0" dirty="0" err="1" smtClean="0"/>
              <a:t>actiosn</a:t>
            </a:r>
            <a:r>
              <a:rPr lang="en-US" baseline="0" dirty="0" smtClean="0"/>
              <a:t> and his words are called his </a:t>
            </a:r>
            <a:r>
              <a:rPr lang="en-US" baseline="0" dirty="0" err="1" smtClean="0"/>
              <a:t>sunna</a:t>
            </a:r>
            <a:r>
              <a:rPr lang="en-US" baseline="0" dirty="0" smtClean="0"/>
              <a:t>.</a:t>
            </a:r>
          </a:p>
          <a:p>
            <a:endParaRPr lang="en-US" baseline="0" dirty="0" smtClean="0"/>
          </a:p>
          <a:p>
            <a:r>
              <a:rPr lang="en-US" baseline="0" dirty="0" smtClean="0"/>
              <a:t>Hadith:</a:t>
            </a:r>
          </a:p>
          <a:p>
            <a:r>
              <a:rPr lang="en-US" baseline="0" dirty="0" smtClean="0"/>
              <a:t>For 150 years after </a:t>
            </a:r>
            <a:r>
              <a:rPr lang="en-US" baseline="0" dirty="0" err="1" smtClean="0"/>
              <a:t>muhammads</a:t>
            </a:r>
            <a:r>
              <a:rPr lang="en-US" baseline="0" dirty="0" smtClean="0"/>
              <a:t> death, his life and stories were handed down by mouth.  After that </a:t>
            </a:r>
            <a:r>
              <a:rPr lang="en-US" baseline="0" dirty="0" err="1" smtClean="0"/>
              <a:t>muslim</a:t>
            </a:r>
            <a:r>
              <a:rPr lang="en-US" baseline="0" dirty="0" smtClean="0"/>
              <a:t> scholars started to  gather </a:t>
            </a:r>
            <a:r>
              <a:rPr lang="en-US" baseline="0" dirty="0" err="1" smtClean="0"/>
              <a:t>toghether</a:t>
            </a:r>
            <a:r>
              <a:rPr lang="en-US" baseline="0" dirty="0" smtClean="0"/>
              <a:t> some of these stories and </a:t>
            </a:r>
            <a:r>
              <a:rPr lang="en-US" baseline="0" dirty="0" err="1" smtClean="0"/>
              <a:t>wirte</a:t>
            </a:r>
            <a:r>
              <a:rPr lang="en-US" baseline="0" dirty="0" smtClean="0"/>
              <a:t> them down.  Each scholar made his own collection of stories.  These </a:t>
            </a:r>
            <a:r>
              <a:rPr lang="en-US" baseline="0" dirty="0" err="1" smtClean="0"/>
              <a:t>collectiosn</a:t>
            </a:r>
            <a:r>
              <a:rPr lang="en-US" baseline="0" dirty="0" smtClean="0"/>
              <a:t> are called the hadith.</a:t>
            </a:r>
          </a:p>
          <a:p>
            <a:endParaRPr lang="en-US" baseline="0" dirty="0" smtClean="0"/>
          </a:p>
          <a:p>
            <a:r>
              <a:rPr lang="en-US" baseline="0" dirty="0" smtClean="0"/>
              <a:t>The hadith is very important to </a:t>
            </a:r>
            <a:r>
              <a:rPr lang="en-US" baseline="0" dirty="0" err="1" smtClean="0"/>
              <a:t>muslims</a:t>
            </a:r>
            <a:r>
              <a:rPr lang="en-US" baseline="0" dirty="0" smtClean="0"/>
              <a:t> as a source of guidance from God.   They are thon only thing considered more important is the </a:t>
            </a:r>
            <a:r>
              <a:rPr lang="en-US" baseline="0" dirty="0" err="1" smtClean="0"/>
              <a:t>quran</a:t>
            </a:r>
            <a:r>
              <a:rPr lang="en-US" baseline="0" dirty="0" smtClean="0"/>
              <a:t>.  They use the hadith to explain the </a:t>
            </a:r>
            <a:r>
              <a:rPr lang="en-US" baseline="0" dirty="0" err="1" smtClean="0"/>
              <a:t>quran</a:t>
            </a:r>
            <a:r>
              <a:rPr lang="en-US" baseline="0" dirty="0" smtClean="0"/>
              <a:t> and to make laws.</a:t>
            </a:r>
          </a:p>
          <a:p>
            <a:endParaRPr lang="en-US" baseline="0" dirty="0" smtClean="0"/>
          </a:p>
          <a:p>
            <a:r>
              <a:rPr lang="en-US" baseline="0" dirty="0" smtClean="0"/>
              <a:t>Most of Islamic law  and culture is based on the hadiths not the </a:t>
            </a:r>
            <a:r>
              <a:rPr lang="en-US" baseline="0" dirty="0" err="1" smtClean="0"/>
              <a:t>quran</a:t>
            </a:r>
            <a:r>
              <a:rPr lang="en-US" baseline="0" dirty="0" smtClean="0"/>
              <a:t>.</a:t>
            </a:r>
          </a:p>
          <a:p>
            <a:endParaRPr lang="en-US" baseline="0" dirty="0" smtClean="0"/>
          </a:p>
          <a:p>
            <a:r>
              <a:rPr lang="en-US" baseline="0" dirty="0" smtClean="0"/>
              <a:t>Sharia is the legal system, what is allowed (</a:t>
            </a:r>
            <a:r>
              <a:rPr lang="en-US" baseline="0" dirty="0" err="1" smtClean="0"/>
              <a:t>hala</a:t>
            </a:r>
            <a:r>
              <a:rPr lang="en-US" baseline="0" dirty="0" smtClean="0"/>
              <a:t>) and what is forbidden (haram)</a:t>
            </a:r>
          </a:p>
          <a:p>
            <a:r>
              <a:rPr lang="en-US" baseline="0" dirty="0" smtClean="0"/>
              <a:t>There are 4 different version of Sharia</a:t>
            </a:r>
          </a:p>
          <a:p>
            <a:r>
              <a:rPr lang="en-US" baseline="0" dirty="0" smtClean="0"/>
              <a:t>Sharia dictates every part of life.</a:t>
            </a:r>
          </a:p>
          <a:p>
            <a:endParaRPr lang="en-US" baseline="0" dirty="0" smtClean="0"/>
          </a:p>
          <a:p>
            <a:r>
              <a:rPr lang="en-US" baseline="0" dirty="0" err="1" smtClean="0"/>
              <a:t>Taqiyya</a:t>
            </a:r>
            <a:r>
              <a:rPr lang="en-US" baseline="0" dirty="0" smtClean="0"/>
              <a:t> – to lie or </a:t>
            </a:r>
            <a:r>
              <a:rPr lang="en-US" baseline="0" dirty="0" err="1" smtClean="0"/>
              <a:t>decieve</a:t>
            </a:r>
            <a:r>
              <a:rPr lang="en-US" baseline="0" dirty="0" smtClean="0"/>
              <a:t> 3 reasons are allowed for </a:t>
            </a:r>
            <a:r>
              <a:rPr lang="en-US" baseline="0" dirty="0" err="1" smtClean="0"/>
              <a:t>lieing</a:t>
            </a:r>
            <a:endParaRPr lang="en-US" baseline="0" dirty="0" smtClean="0"/>
          </a:p>
          <a:p>
            <a:pPr marL="171450" indent="-171450">
              <a:buFontTx/>
              <a:buChar char="-"/>
            </a:pPr>
            <a:r>
              <a:rPr lang="en-US" baseline="0" dirty="0" smtClean="0"/>
              <a:t>A man may lie to his wife to please her</a:t>
            </a:r>
          </a:p>
          <a:p>
            <a:pPr marL="171450" indent="-171450">
              <a:buFontTx/>
              <a:buChar char="-"/>
            </a:pPr>
            <a:r>
              <a:rPr lang="en-US" baseline="0" dirty="0" smtClean="0"/>
              <a:t>To bring peace between tow groups that have been quarrelling</a:t>
            </a:r>
          </a:p>
          <a:p>
            <a:pPr marL="171450" indent="-171450">
              <a:buFontTx/>
              <a:buChar char="-"/>
            </a:pPr>
            <a:r>
              <a:rPr lang="en-US" baseline="0" dirty="0" smtClean="0"/>
              <a:t>War.</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14</a:t>
            </a:fld>
            <a:endParaRPr lang="en-US"/>
          </a:p>
        </p:txBody>
      </p:sp>
    </p:spTree>
    <p:extLst>
      <p:ext uri="{BB962C8B-B14F-4D97-AF65-F5344CB8AC3E}">
        <p14:creationId xmlns:p14="http://schemas.microsoft.com/office/powerpoint/2010/main" val="214684949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Islam</a:t>
            </a:r>
            <a:r>
              <a:rPr lang="en-US" baseline="0" dirty="0" smtClean="0"/>
              <a:t> the reason women are treated as lower then men is because they are seen as lacking intelligence, morals and religion.  They are also seen as a source of sexual temptation to men.  Muhammad said that most of the people in hell are women.</a:t>
            </a:r>
          </a:p>
          <a:p>
            <a:endParaRPr lang="en-US" baseline="0" dirty="0" smtClean="0"/>
          </a:p>
          <a:p>
            <a:r>
              <a:rPr lang="en-US" baseline="0" dirty="0" smtClean="0"/>
              <a:t>i.e. two women witness are equal to one male witness.</a:t>
            </a:r>
          </a:p>
          <a:p>
            <a:endParaRPr lang="en-US" baseline="0" dirty="0" smtClean="0"/>
          </a:p>
          <a:p>
            <a:r>
              <a:rPr lang="en-US" baseline="0" dirty="0" smtClean="0"/>
              <a:t>A women only inherits half of what her brother does.</a:t>
            </a:r>
          </a:p>
          <a:p>
            <a:endParaRPr lang="en-US" baseline="0" dirty="0" smtClean="0"/>
          </a:p>
          <a:p>
            <a:r>
              <a:rPr lang="en-US" baseline="0" dirty="0" smtClean="0"/>
              <a:t>If compensation is </a:t>
            </a:r>
            <a:r>
              <a:rPr lang="en-US" baseline="0" dirty="0" err="1" smtClean="0"/>
              <a:t>givne</a:t>
            </a:r>
            <a:r>
              <a:rPr lang="en-US" baseline="0" dirty="0" smtClean="0"/>
              <a:t> a women gets only half what a man gets for the same injury.</a:t>
            </a:r>
          </a:p>
          <a:p>
            <a:endParaRPr lang="en-US" baseline="0" dirty="0" smtClean="0"/>
          </a:p>
          <a:p>
            <a:r>
              <a:rPr lang="en-US" baseline="0" dirty="0" smtClean="0"/>
              <a:t>The only way a women can get to heaven is to obey her husband.</a:t>
            </a:r>
          </a:p>
          <a:p>
            <a:endParaRPr lang="en-US" baseline="0" dirty="0" smtClean="0"/>
          </a:p>
          <a:p>
            <a:r>
              <a:rPr lang="en-US" baseline="0" dirty="0" smtClean="0"/>
              <a:t>A </a:t>
            </a:r>
            <a:r>
              <a:rPr lang="en-US" baseline="0" dirty="0" err="1" smtClean="0"/>
              <a:t>muslim</a:t>
            </a:r>
            <a:r>
              <a:rPr lang="en-US" baseline="0" dirty="0" smtClean="0"/>
              <a:t> can divorce simply by saying ‘I divorce you’ 3 times in front of a witness.</a:t>
            </a:r>
          </a:p>
          <a:p>
            <a:endParaRPr lang="en-US" baseline="0" dirty="0" smtClean="0"/>
          </a:p>
          <a:p>
            <a:r>
              <a:rPr lang="en-US" baseline="0" dirty="0" smtClean="0"/>
              <a:t>A </a:t>
            </a:r>
            <a:r>
              <a:rPr lang="en-US" baseline="0" dirty="0" err="1" smtClean="0"/>
              <a:t>muslim</a:t>
            </a:r>
            <a:r>
              <a:rPr lang="en-US" baseline="0" dirty="0" smtClean="0"/>
              <a:t> man is able to have a temporary marriage called a </a:t>
            </a:r>
            <a:r>
              <a:rPr lang="en-US" baseline="0" dirty="0" err="1" smtClean="0"/>
              <a:t>muta</a:t>
            </a:r>
            <a:r>
              <a:rPr lang="en-US" baseline="0" dirty="0" smtClean="0"/>
              <a:t> – this has caused the spread of aids in many </a:t>
            </a:r>
            <a:r>
              <a:rPr lang="en-US" baseline="0" dirty="0" err="1" smtClean="0"/>
              <a:t>african</a:t>
            </a:r>
            <a:r>
              <a:rPr lang="en-US" baseline="0" dirty="0" smtClean="0"/>
              <a:t> </a:t>
            </a:r>
            <a:r>
              <a:rPr lang="en-US" baseline="0" dirty="0" err="1" smtClean="0"/>
              <a:t>countires</a:t>
            </a:r>
            <a:r>
              <a:rPr lang="en-US" baseline="0" dirty="0" smtClean="0"/>
              <a:t>.</a:t>
            </a:r>
          </a:p>
          <a:p>
            <a:endParaRPr lang="en-US" dirty="0" smtClean="0"/>
          </a:p>
          <a:p>
            <a:r>
              <a:rPr lang="en-US" dirty="0" err="1" smtClean="0"/>
              <a:t>Muta</a:t>
            </a:r>
            <a:r>
              <a:rPr lang="en-US" dirty="0" smtClean="0"/>
              <a:t> – temporary marriage</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15</a:t>
            </a:fld>
            <a:endParaRPr lang="en-US"/>
          </a:p>
        </p:txBody>
      </p:sp>
    </p:spTree>
    <p:extLst>
      <p:ext uri="{BB962C8B-B14F-4D97-AF65-F5344CB8AC3E}">
        <p14:creationId xmlns:p14="http://schemas.microsoft.com/office/powerpoint/2010/main" val="5740363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err="1" smtClean="0"/>
              <a:t>Kaba</a:t>
            </a:r>
            <a:r>
              <a:rPr lang="en-US" dirty="0" smtClean="0"/>
              <a:t> was</a:t>
            </a:r>
            <a:r>
              <a:rPr lang="en-US" baseline="0" dirty="0" smtClean="0"/>
              <a:t> a </a:t>
            </a:r>
            <a:r>
              <a:rPr lang="en-US" baseline="0" dirty="0" err="1" smtClean="0"/>
              <a:t>sactuary</a:t>
            </a:r>
            <a:r>
              <a:rPr lang="en-US" baseline="0" dirty="0" smtClean="0"/>
              <a:t> for of 360 </a:t>
            </a:r>
            <a:r>
              <a:rPr lang="en-US" baseline="0" dirty="0" err="1" smtClean="0"/>
              <a:t>dieties</a:t>
            </a:r>
            <a:endParaRPr lang="en-US" baseline="0" dirty="0" smtClean="0"/>
          </a:p>
          <a:p>
            <a:endParaRPr lang="en-US" baseline="0" dirty="0" smtClean="0"/>
          </a:p>
          <a:p>
            <a:r>
              <a:rPr lang="en-US" baseline="0" dirty="0" smtClean="0"/>
              <a:t>Three </a:t>
            </a:r>
            <a:r>
              <a:rPr lang="en-US" baseline="0" dirty="0" err="1" smtClean="0"/>
              <a:t>dieties</a:t>
            </a:r>
            <a:r>
              <a:rPr lang="en-US" baseline="0" dirty="0" smtClean="0"/>
              <a:t> of particular interest were the ‘daughters of Allah’ – Al </a:t>
            </a:r>
            <a:r>
              <a:rPr lang="en-US" baseline="0" dirty="0" err="1" smtClean="0"/>
              <a:t>Uzza</a:t>
            </a:r>
            <a:r>
              <a:rPr lang="en-US" baseline="0" dirty="0" smtClean="0"/>
              <a:t> (Venus) to whom human sacrifices were offered.</a:t>
            </a:r>
          </a:p>
          <a:p>
            <a:r>
              <a:rPr lang="en-US" baseline="0" dirty="0" smtClean="0"/>
              <a:t>El- </a:t>
            </a:r>
            <a:r>
              <a:rPr lang="en-US" baseline="0" dirty="0" err="1" smtClean="0"/>
              <a:t>Latt</a:t>
            </a:r>
            <a:r>
              <a:rPr lang="en-US" baseline="0" dirty="0" smtClean="0"/>
              <a:t>, and </a:t>
            </a:r>
            <a:r>
              <a:rPr lang="en-US" baseline="0" dirty="0" err="1" smtClean="0"/>
              <a:t>Manat</a:t>
            </a:r>
            <a:r>
              <a:rPr lang="en-US" baseline="0" dirty="0" smtClean="0"/>
              <a:t>.</a:t>
            </a:r>
          </a:p>
          <a:p>
            <a:endParaRPr lang="en-US" baseline="0" dirty="0" smtClean="0"/>
          </a:p>
          <a:p>
            <a:r>
              <a:rPr lang="en-US" baseline="0" dirty="0" smtClean="0"/>
              <a:t>Many of the </a:t>
            </a:r>
            <a:r>
              <a:rPr lang="en-US" baseline="0" dirty="0" err="1" smtClean="0"/>
              <a:t>ritulas</a:t>
            </a:r>
            <a:r>
              <a:rPr lang="en-US" baseline="0" dirty="0" smtClean="0"/>
              <a:t> of Islam were taken from these pagan practices, such as circling the </a:t>
            </a:r>
            <a:r>
              <a:rPr lang="en-US" baseline="0" dirty="0" err="1" smtClean="0"/>
              <a:t>Kaba</a:t>
            </a:r>
            <a:r>
              <a:rPr lang="en-US" baseline="0" dirty="0" smtClean="0"/>
              <a:t> 7 times</a:t>
            </a:r>
          </a:p>
          <a:p>
            <a:endParaRPr lang="en-US" baseline="0" dirty="0" smtClean="0"/>
          </a:p>
          <a:p>
            <a:r>
              <a:rPr lang="en-US" baseline="0" dirty="0" smtClean="0"/>
              <a:t>Muhammad had </a:t>
            </a:r>
            <a:r>
              <a:rPr lang="en-US" baseline="0" dirty="0" err="1" smtClean="0"/>
              <a:t>briefely</a:t>
            </a:r>
            <a:r>
              <a:rPr lang="en-US" baseline="0" dirty="0" smtClean="0"/>
              <a:t> </a:t>
            </a:r>
            <a:r>
              <a:rPr lang="en-US" baseline="0" dirty="0" err="1" smtClean="0"/>
              <a:t>worshipeed</a:t>
            </a:r>
            <a:r>
              <a:rPr lang="en-US" baseline="0" dirty="0" smtClean="0"/>
              <a:t> the daughters of </a:t>
            </a:r>
            <a:r>
              <a:rPr lang="en-US" baseline="0" dirty="0" err="1" smtClean="0"/>
              <a:t>Alla</a:t>
            </a:r>
            <a:r>
              <a:rPr lang="en-US" baseline="0" dirty="0" smtClean="0"/>
              <a:t>, but later he claimed that he had been </a:t>
            </a:r>
            <a:r>
              <a:rPr lang="en-US" baseline="0" dirty="0" err="1" smtClean="0"/>
              <a:t>decieved</a:t>
            </a:r>
            <a:r>
              <a:rPr lang="en-US" baseline="0" dirty="0" smtClean="0"/>
              <a:t> by </a:t>
            </a:r>
            <a:r>
              <a:rPr lang="en-US" baseline="0" dirty="0" err="1" smtClean="0"/>
              <a:t>satan</a:t>
            </a:r>
            <a:r>
              <a:rPr lang="en-US" baseline="0" dirty="0" smtClean="0"/>
              <a:t>.</a:t>
            </a:r>
          </a:p>
          <a:p>
            <a:endParaRPr lang="en-US" baseline="0" dirty="0" smtClean="0"/>
          </a:p>
          <a:p>
            <a:r>
              <a:rPr lang="en-US" baseline="0" dirty="0" smtClean="0"/>
              <a:t>In the pre </a:t>
            </a:r>
            <a:r>
              <a:rPr lang="en-US" baseline="0" dirty="0" err="1" smtClean="0"/>
              <a:t>islamic</a:t>
            </a:r>
            <a:r>
              <a:rPr lang="en-US" baseline="0" dirty="0" smtClean="0"/>
              <a:t> times the </a:t>
            </a:r>
            <a:r>
              <a:rPr lang="en-US" baseline="0" dirty="0" err="1" smtClean="0"/>
              <a:t>Kaba</a:t>
            </a:r>
            <a:r>
              <a:rPr lang="en-US" baseline="0" dirty="0" smtClean="0"/>
              <a:t> itself was decorated with pictures, some were </a:t>
            </a:r>
            <a:r>
              <a:rPr lang="en-US" baseline="0" dirty="0" err="1" smtClean="0"/>
              <a:t>bibilical</a:t>
            </a:r>
            <a:r>
              <a:rPr lang="en-US" baseline="0" dirty="0" smtClean="0"/>
              <a:t>, </a:t>
            </a:r>
            <a:r>
              <a:rPr lang="en-US" baseline="0" dirty="0" err="1" smtClean="0"/>
              <a:t>eg</a:t>
            </a:r>
            <a:r>
              <a:rPr lang="en-US" baseline="0" dirty="0" smtClean="0"/>
              <a:t>. Abraham, </a:t>
            </a:r>
            <a:r>
              <a:rPr lang="en-US" baseline="0" dirty="0" err="1" smtClean="0"/>
              <a:t>angesl</a:t>
            </a:r>
            <a:r>
              <a:rPr lang="en-US" baseline="0" dirty="0" smtClean="0"/>
              <a:t>, Jesus Mary.</a:t>
            </a:r>
          </a:p>
          <a:p>
            <a:endParaRPr lang="en-US" baseline="0" dirty="0" smtClean="0"/>
          </a:p>
          <a:p>
            <a:r>
              <a:rPr lang="en-US" baseline="0" dirty="0" err="1" smtClean="0"/>
              <a:t>Warraqa</a:t>
            </a:r>
            <a:r>
              <a:rPr lang="en-US" baseline="0" dirty="0" smtClean="0"/>
              <a:t> </a:t>
            </a:r>
            <a:r>
              <a:rPr lang="en-US" baseline="0" dirty="0" err="1" smtClean="0"/>
              <a:t>Ibn</a:t>
            </a:r>
            <a:r>
              <a:rPr lang="en-US" baseline="0" dirty="0" smtClean="0"/>
              <a:t> </a:t>
            </a:r>
            <a:r>
              <a:rPr lang="en-US" baseline="0" dirty="0" err="1" smtClean="0"/>
              <a:t>Nofal</a:t>
            </a:r>
            <a:r>
              <a:rPr lang="en-US" baseline="0" dirty="0" smtClean="0"/>
              <a:t>, was the priest of Mecca and Mohammad’s relative (4 the Grandfather.)</a:t>
            </a:r>
          </a:p>
          <a:p>
            <a:endParaRPr lang="en-US" baseline="0" dirty="0" smtClean="0"/>
          </a:p>
          <a:p>
            <a:r>
              <a:rPr lang="en-US" baseline="0" dirty="0" err="1" smtClean="0"/>
              <a:t>Warraqa</a:t>
            </a:r>
            <a:r>
              <a:rPr lang="en-US" baseline="0" dirty="0" smtClean="0"/>
              <a:t> was a Jew then </a:t>
            </a:r>
            <a:r>
              <a:rPr lang="en-US" baseline="0" dirty="0" err="1" smtClean="0"/>
              <a:t>beame</a:t>
            </a:r>
            <a:r>
              <a:rPr lang="en-US" baseline="0" dirty="0" smtClean="0"/>
              <a:t> an Ebonite (</a:t>
            </a:r>
            <a:r>
              <a:rPr lang="en-US" baseline="0" dirty="0" err="1" smtClean="0"/>
              <a:t>christian</a:t>
            </a:r>
            <a:r>
              <a:rPr lang="en-US" baseline="0" dirty="0" smtClean="0"/>
              <a:t> </a:t>
            </a:r>
            <a:r>
              <a:rPr lang="en-US" baseline="0" dirty="0" err="1" smtClean="0"/>
              <a:t>heritcal</a:t>
            </a:r>
            <a:r>
              <a:rPr lang="en-US" baseline="0" dirty="0" smtClean="0"/>
              <a:t> group).  And he was a mentor to Muhammad</a:t>
            </a:r>
          </a:p>
          <a:p>
            <a:endParaRPr lang="en-US" baseline="0" dirty="0" smtClean="0"/>
          </a:p>
          <a:p>
            <a:r>
              <a:rPr lang="en-US" baseline="0" dirty="0" err="1" smtClean="0"/>
              <a:t>Ebonites</a:t>
            </a:r>
            <a:r>
              <a:rPr lang="en-US" baseline="0" dirty="0" smtClean="0"/>
              <a:t> do not believe in the divinity of Christ but thought he was a great prophet., and observed all the </a:t>
            </a:r>
            <a:r>
              <a:rPr lang="en-US" baseline="0" dirty="0" err="1" smtClean="0"/>
              <a:t>jewish</a:t>
            </a:r>
            <a:r>
              <a:rPr lang="en-US" baseline="0" dirty="0" smtClean="0"/>
              <a:t> rites, such as </a:t>
            </a:r>
            <a:r>
              <a:rPr lang="en-US" baseline="0" dirty="0" err="1" smtClean="0"/>
              <a:t>circumsicision</a:t>
            </a:r>
            <a:r>
              <a:rPr lang="en-US" baseline="0" dirty="0" smtClean="0"/>
              <a:t> ablution,. Etc.</a:t>
            </a:r>
          </a:p>
          <a:p>
            <a:endParaRPr lang="en-US" baseline="0" dirty="0" smtClean="0"/>
          </a:p>
          <a:p>
            <a:r>
              <a:rPr lang="en-US" baseline="0" dirty="0" err="1" smtClean="0"/>
              <a:t>Cerinthianims</a:t>
            </a:r>
            <a:r>
              <a:rPr lang="en-US" baseline="0" dirty="0" smtClean="0"/>
              <a:t> (Founded by </a:t>
            </a:r>
            <a:r>
              <a:rPr lang="en-US" baseline="0" dirty="0" err="1" smtClean="0"/>
              <a:t>Cerinth</a:t>
            </a:r>
            <a:r>
              <a:rPr lang="en-US" baseline="0" dirty="0" smtClean="0"/>
              <a:t> 100 AD) – Also believed that the Jesus was not God and believed in an Earthly Kingdom, that </a:t>
            </a:r>
          </a:p>
          <a:p>
            <a:r>
              <a:rPr lang="en-US" baseline="0" dirty="0" smtClean="0"/>
              <a:t>Christ was to establish an earthly kingdom , i.e. at his </a:t>
            </a:r>
            <a:r>
              <a:rPr lang="en-US" baseline="0" dirty="0" err="1" smtClean="0"/>
              <a:t>seconed</a:t>
            </a:r>
            <a:r>
              <a:rPr lang="en-US" baseline="0" dirty="0" smtClean="0"/>
              <a:t> coming he will establish a 1000 year reign of earthly pleasure, also followed the </a:t>
            </a:r>
            <a:r>
              <a:rPr lang="en-US" baseline="0" dirty="0" err="1" smtClean="0"/>
              <a:t>jewish</a:t>
            </a:r>
            <a:r>
              <a:rPr lang="en-US" baseline="0" dirty="0" smtClean="0"/>
              <a:t> practices.</a:t>
            </a:r>
          </a:p>
          <a:p>
            <a:endParaRPr lang="en-US" baseline="0" dirty="0" smtClean="0"/>
          </a:p>
          <a:p>
            <a:r>
              <a:rPr lang="en-US" baseline="0" dirty="0" err="1" smtClean="0"/>
              <a:t>Elxasim</a:t>
            </a:r>
            <a:r>
              <a:rPr lang="en-US" baseline="0" dirty="0" smtClean="0"/>
              <a:t>- </a:t>
            </a:r>
            <a:r>
              <a:rPr lang="en-US" baseline="0" dirty="0" err="1" smtClean="0"/>
              <a:t>Elxai</a:t>
            </a:r>
            <a:r>
              <a:rPr lang="en-US" baseline="0" dirty="0" smtClean="0"/>
              <a:t> a gnostic sect</a:t>
            </a:r>
          </a:p>
          <a:p>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3</a:t>
            </a:fld>
            <a:endParaRPr lang="en-US" dirty="0"/>
          </a:p>
        </p:txBody>
      </p:sp>
    </p:spTree>
    <p:extLst>
      <p:ext uri="{BB962C8B-B14F-4D97-AF65-F5344CB8AC3E}">
        <p14:creationId xmlns:p14="http://schemas.microsoft.com/office/powerpoint/2010/main" val="248958838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Born in Mecca</a:t>
            </a:r>
          </a:p>
          <a:p>
            <a:r>
              <a:rPr lang="en-US" dirty="0" smtClean="0"/>
              <a:t>He was born</a:t>
            </a:r>
            <a:r>
              <a:rPr lang="en-US" baseline="0" dirty="0" smtClean="0"/>
              <a:t> to Arab Pagans, poor.</a:t>
            </a:r>
          </a:p>
          <a:p>
            <a:r>
              <a:rPr lang="en-US" baseline="0" dirty="0" smtClean="0"/>
              <a:t>His father died before he was born and his mother a few months after he was born.</a:t>
            </a:r>
          </a:p>
          <a:p>
            <a:r>
              <a:rPr lang="en-US" baseline="0" dirty="0" smtClean="0"/>
              <a:t>His grandfather took care of him.</a:t>
            </a:r>
          </a:p>
          <a:p>
            <a:r>
              <a:rPr lang="en-US" baseline="0" dirty="0" smtClean="0"/>
              <a:t>His Uncle then looked after him, who was  trader (merchant) and so he used to travel with him and may have learnt about </a:t>
            </a:r>
            <a:r>
              <a:rPr lang="en-US" baseline="0" dirty="0" err="1" smtClean="0"/>
              <a:t>jews</a:t>
            </a:r>
            <a:r>
              <a:rPr lang="en-US" baseline="0" dirty="0" smtClean="0"/>
              <a:t> and </a:t>
            </a:r>
            <a:r>
              <a:rPr lang="en-US" baseline="0" dirty="0" err="1" smtClean="0"/>
              <a:t>christianity</a:t>
            </a:r>
            <a:r>
              <a:rPr lang="en-US" baseline="0" dirty="0" smtClean="0"/>
              <a:t> on these trips.</a:t>
            </a:r>
          </a:p>
          <a:p>
            <a:endParaRPr lang="en-US" baseline="0" dirty="0" smtClean="0"/>
          </a:p>
          <a:p>
            <a:r>
              <a:rPr lang="en-US" baseline="0" dirty="0" smtClean="0"/>
              <a:t>While a young man he worked for a very rich widow </a:t>
            </a:r>
            <a:r>
              <a:rPr lang="en-US" baseline="0" dirty="0" err="1" smtClean="0"/>
              <a:t>calld</a:t>
            </a:r>
            <a:r>
              <a:rPr lang="en-US" baseline="0" dirty="0" smtClean="0"/>
              <a:t> </a:t>
            </a:r>
            <a:r>
              <a:rPr lang="en-US" baseline="0" dirty="0" err="1" smtClean="0"/>
              <a:t>khadija</a:t>
            </a:r>
            <a:r>
              <a:rPr lang="en-US" baseline="0" dirty="0" smtClean="0"/>
              <a:t> whom he married when he was 25 </a:t>
            </a:r>
            <a:r>
              <a:rPr lang="en-US" baseline="0" dirty="0" err="1" smtClean="0"/>
              <a:t>y.o</a:t>
            </a:r>
            <a:r>
              <a:rPr lang="en-US" baseline="0" dirty="0" smtClean="0"/>
              <a:t>.  She was 15 </a:t>
            </a:r>
            <a:r>
              <a:rPr lang="en-US" baseline="0" dirty="0" err="1" smtClean="0"/>
              <a:t>y.o</a:t>
            </a:r>
            <a:r>
              <a:rPr lang="en-US" baseline="0" dirty="0" smtClean="0"/>
              <a:t>.</a:t>
            </a:r>
          </a:p>
          <a:p>
            <a:endParaRPr lang="en-US" baseline="0" dirty="0" smtClean="0"/>
          </a:p>
          <a:p>
            <a:r>
              <a:rPr lang="en-US" baseline="0" dirty="0" smtClean="0"/>
              <a:t>He had </a:t>
            </a:r>
            <a:r>
              <a:rPr lang="en-US" baseline="0" dirty="0" err="1" smtClean="0"/>
              <a:t>serveral</a:t>
            </a:r>
            <a:r>
              <a:rPr lang="en-US" baseline="0" dirty="0" smtClean="0"/>
              <a:t> children with her but only one </a:t>
            </a:r>
            <a:r>
              <a:rPr lang="en-US" baseline="0" dirty="0" err="1" smtClean="0"/>
              <a:t>survied</a:t>
            </a:r>
            <a:r>
              <a:rPr lang="en-US" baseline="0" dirty="0" smtClean="0"/>
              <a:t> to adulthood that was Fatima.</a:t>
            </a:r>
          </a:p>
          <a:p>
            <a:endParaRPr lang="en-US" baseline="0" dirty="0" smtClean="0"/>
          </a:p>
          <a:p>
            <a:r>
              <a:rPr lang="en-US" baseline="0" dirty="0" smtClean="0"/>
              <a:t>12 wives the last was Mary (a </a:t>
            </a:r>
            <a:r>
              <a:rPr lang="en-US" baseline="0" dirty="0" err="1" smtClean="0"/>
              <a:t>coptic</a:t>
            </a:r>
            <a:r>
              <a:rPr lang="en-US" baseline="0" dirty="0" smtClean="0"/>
              <a:t> girl), the youngest was 6 </a:t>
            </a:r>
            <a:r>
              <a:rPr lang="en-US" baseline="0" dirty="0" err="1" smtClean="0"/>
              <a:t>y.o</a:t>
            </a:r>
            <a:r>
              <a:rPr lang="en-US" baseline="0" dirty="0" smtClean="0"/>
              <a:t> (</a:t>
            </a:r>
            <a:r>
              <a:rPr lang="en-US" baseline="0" dirty="0" err="1" smtClean="0"/>
              <a:t>aisha</a:t>
            </a:r>
            <a:r>
              <a:rPr lang="en-US" baseline="0" dirty="0" smtClean="0"/>
              <a:t>) – </a:t>
            </a:r>
            <a:r>
              <a:rPr lang="en-US" baseline="0" dirty="0" err="1" smtClean="0"/>
              <a:t>muslims</a:t>
            </a:r>
            <a:r>
              <a:rPr lang="en-US" baseline="0" dirty="0" smtClean="0"/>
              <a:t> are only allowed 4 wives.</a:t>
            </a:r>
          </a:p>
          <a:p>
            <a:endParaRPr lang="en-US" baseline="0" dirty="0" smtClean="0"/>
          </a:p>
          <a:p>
            <a:r>
              <a:rPr lang="en-US" baseline="0" dirty="0" smtClean="0"/>
              <a:t>After marrying </a:t>
            </a:r>
            <a:r>
              <a:rPr lang="en-US" baseline="0" dirty="0" err="1" smtClean="0"/>
              <a:t>khadija</a:t>
            </a:r>
            <a:r>
              <a:rPr lang="en-US" baseline="0" dirty="0" smtClean="0"/>
              <a:t> he </a:t>
            </a:r>
            <a:r>
              <a:rPr lang="en-US" baseline="0" dirty="0" err="1" smtClean="0"/>
              <a:t>didn</a:t>
            </a:r>
            <a:r>
              <a:rPr lang="fr-FR" baseline="0" dirty="0" smtClean="0"/>
              <a:t>’</a:t>
            </a:r>
            <a:r>
              <a:rPr lang="en-US" baseline="0" dirty="0" smtClean="0"/>
              <a:t>t have to work to he used to go to a cave near his house and spend much time in meditation.  He sees a spiritual being.  He thought was a devil, but his wife said it was an angel (later he said it was Archangel Gabriel.)  </a:t>
            </a:r>
          </a:p>
          <a:p>
            <a:r>
              <a:rPr lang="en-US" baseline="0" dirty="0" smtClean="0"/>
              <a:t>This being said he had a message </a:t>
            </a:r>
            <a:r>
              <a:rPr lang="en-US" baseline="0" dirty="0" err="1" smtClean="0"/>
              <a:t>driectly</a:t>
            </a:r>
            <a:r>
              <a:rPr lang="en-US" baseline="0" dirty="0" smtClean="0"/>
              <a:t> from God to preach to humans.</a:t>
            </a:r>
          </a:p>
          <a:p>
            <a:endParaRPr lang="en-US" baseline="0" dirty="0" smtClean="0"/>
          </a:p>
          <a:p>
            <a:r>
              <a:rPr lang="en-US" baseline="0" dirty="0" smtClean="0"/>
              <a:t>Over the years these visions become frequent and </a:t>
            </a:r>
            <a:r>
              <a:rPr lang="en-US" baseline="0" dirty="0" err="1" smtClean="0"/>
              <a:t>Muhamed</a:t>
            </a:r>
            <a:r>
              <a:rPr lang="en-US" baseline="0" dirty="0" smtClean="0"/>
              <a:t> began telling people about his experiences to a small group of people who began to believe him and follow him.</a:t>
            </a:r>
          </a:p>
          <a:p>
            <a:r>
              <a:rPr lang="en-US" baseline="0" dirty="0" smtClean="0"/>
              <a:t>His visions were a mixture of Jewish, Christian and pagan beliefs. </a:t>
            </a:r>
          </a:p>
          <a:p>
            <a:endParaRPr lang="en-US" baseline="0" dirty="0" smtClean="0"/>
          </a:p>
          <a:p>
            <a:r>
              <a:rPr lang="en-US" baseline="0" dirty="0" smtClean="0"/>
              <a:t>One of the </a:t>
            </a:r>
            <a:r>
              <a:rPr lang="en-US" baseline="0" dirty="0" err="1" smtClean="0"/>
              <a:t>manin</a:t>
            </a:r>
            <a:r>
              <a:rPr lang="en-US" baseline="0" dirty="0" smtClean="0"/>
              <a:t> themes was that there is “one god”.</a:t>
            </a:r>
          </a:p>
          <a:p>
            <a:endParaRPr lang="en-US" baseline="0" dirty="0" smtClean="0"/>
          </a:p>
          <a:p>
            <a:r>
              <a:rPr lang="en-US" baseline="0" dirty="0" smtClean="0"/>
              <a:t>The people of mecca were pagans and did not like his message so they turned on him and his followers and so in in 622Ad he fled to Medina</a:t>
            </a:r>
          </a:p>
          <a:p>
            <a:r>
              <a:rPr lang="en-US" baseline="0" dirty="0" smtClean="0"/>
              <a:t>The </a:t>
            </a:r>
            <a:r>
              <a:rPr lang="en-US" baseline="0" dirty="0" err="1" smtClean="0"/>
              <a:t>Hijra</a:t>
            </a:r>
            <a:r>
              <a:rPr lang="en-US" baseline="0" dirty="0" smtClean="0"/>
              <a:t> is very important to the </a:t>
            </a:r>
            <a:r>
              <a:rPr lang="en-US" baseline="0" dirty="0" err="1" smtClean="0"/>
              <a:t>muslims</a:t>
            </a:r>
            <a:r>
              <a:rPr lang="en-US" baseline="0" dirty="0" smtClean="0"/>
              <a:t> as the Muslim </a:t>
            </a:r>
            <a:r>
              <a:rPr lang="en-US" baseline="0" dirty="0" err="1" smtClean="0"/>
              <a:t>calander</a:t>
            </a:r>
            <a:r>
              <a:rPr lang="en-US" baseline="0" dirty="0" smtClean="0"/>
              <a:t> starts from this year.   (much persecutions and death of the </a:t>
            </a:r>
            <a:r>
              <a:rPr lang="en-US" baseline="0" dirty="0" err="1" smtClean="0"/>
              <a:t>muslims</a:t>
            </a:r>
            <a:r>
              <a:rPr lang="en-US" baseline="0" dirty="0" smtClean="0"/>
              <a:t> by the </a:t>
            </a:r>
            <a:r>
              <a:rPr lang="en-US" baseline="0" dirty="0" err="1" smtClean="0"/>
              <a:t>pagins</a:t>
            </a:r>
            <a:r>
              <a:rPr lang="en-US" baseline="0" dirty="0" smtClean="0"/>
              <a:t> of </a:t>
            </a:r>
            <a:r>
              <a:rPr lang="en-US" baseline="0" dirty="0" err="1" smtClean="0"/>
              <a:t>Meca</a:t>
            </a:r>
            <a:r>
              <a:rPr lang="en-US" baseline="0" dirty="0" smtClean="0"/>
              <a:t>)</a:t>
            </a:r>
          </a:p>
          <a:p>
            <a:endParaRPr lang="en-US" baseline="0" dirty="0" smtClean="0"/>
          </a:p>
          <a:p>
            <a:r>
              <a:rPr lang="en-US" baseline="0" dirty="0" smtClean="0"/>
              <a:t>And also give rise to the </a:t>
            </a:r>
            <a:r>
              <a:rPr lang="en-US" baseline="0" dirty="0" err="1" smtClean="0"/>
              <a:t>Hijra</a:t>
            </a:r>
            <a:r>
              <a:rPr lang="en-US" baseline="0" dirty="0" smtClean="0"/>
              <a:t> </a:t>
            </a:r>
            <a:r>
              <a:rPr lang="en-US" baseline="0" dirty="0" err="1" smtClean="0"/>
              <a:t>doctirne</a:t>
            </a:r>
            <a:r>
              <a:rPr lang="en-US" baseline="0" dirty="0" smtClean="0"/>
              <a:t> (when in danger </a:t>
            </a:r>
            <a:r>
              <a:rPr lang="en-US" baseline="0" dirty="0" err="1" smtClean="0"/>
              <a:t>migrage</a:t>
            </a:r>
            <a:r>
              <a:rPr lang="en-US" baseline="0" dirty="0" smtClean="0"/>
              <a:t> to a safe place, and later when you are stronger attack the enemy and retake any lost land.)</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4</a:t>
            </a:fld>
            <a:endParaRPr lang="en-US"/>
          </a:p>
        </p:txBody>
      </p:sp>
    </p:spTree>
    <p:extLst>
      <p:ext uri="{BB962C8B-B14F-4D97-AF65-F5344CB8AC3E}">
        <p14:creationId xmlns:p14="http://schemas.microsoft.com/office/powerpoint/2010/main" val="20842607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people of Medina accepted Muhammad’s teachings and he became very powerful and influential.  He united the warring tribes of Medina because of this they made him their leader.  He went from being a preacher to a powerful leader</a:t>
            </a:r>
            <a:r>
              <a:rPr lang="en-US" baseline="0" dirty="0" smtClean="0"/>
              <a:t> of the first </a:t>
            </a:r>
            <a:r>
              <a:rPr lang="en-US" baseline="0" dirty="0" err="1" smtClean="0"/>
              <a:t>Mulsim</a:t>
            </a:r>
            <a:r>
              <a:rPr lang="en-US" baseline="0" dirty="0" smtClean="0"/>
              <a:t> state (city)</a:t>
            </a:r>
          </a:p>
          <a:p>
            <a:r>
              <a:rPr lang="en-US" baseline="0" dirty="0" smtClean="0"/>
              <a:t>He was their ruler, law maker, judge and military commander.</a:t>
            </a:r>
          </a:p>
          <a:p>
            <a:endParaRPr lang="en-US" baseline="0" dirty="0" smtClean="0"/>
          </a:p>
          <a:p>
            <a:r>
              <a:rPr lang="en-US" baseline="0" dirty="0" smtClean="0"/>
              <a:t>Muhammad believed the was sent by God as a final prophet to the </a:t>
            </a:r>
            <a:r>
              <a:rPr lang="en-US" baseline="0" dirty="0" err="1" smtClean="0"/>
              <a:t>jews</a:t>
            </a:r>
            <a:r>
              <a:rPr lang="en-US" baseline="0" dirty="0" smtClean="0"/>
              <a:t> and Christians and so he taught that prayer was towards Jerusalem.  And he tried </a:t>
            </a:r>
            <a:r>
              <a:rPr lang="en-US" baseline="0" dirty="0" err="1" smtClean="0"/>
              <a:t>peacfully</a:t>
            </a:r>
            <a:r>
              <a:rPr lang="en-US" baseline="0" dirty="0" smtClean="0"/>
              <a:t> to convert the </a:t>
            </a:r>
            <a:r>
              <a:rPr lang="en-US" baseline="0" dirty="0" err="1" smtClean="0"/>
              <a:t>christians</a:t>
            </a:r>
            <a:r>
              <a:rPr lang="en-US" baseline="0" dirty="0" smtClean="0"/>
              <a:t> and </a:t>
            </a:r>
            <a:r>
              <a:rPr lang="en-US" baseline="0" dirty="0" err="1" smtClean="0"/>
              <a:t>jews</a:t>
            </a:r>
            <a:r>
              <a:rPr lang="en-US" baseline="0" dirty="0" smtClean="0"/>
              <a:t> of Medina</a:t>
            </a:r>
          </a:p>
          <a:p>
            <a:endParaRPr lang="en-US" baseline="0" dirty="0" smtClean="0"/>
          </a:p>
          <a:p>
            <a:r>
              <a:rPr lang="en-US" baseline="0" dirty="0" smtClean="0"/>
              <a:t>However the </a:t>
            </a:r>
            <a:r>
              <a:rPr lang="en-US" baseline="0" dirty="0" err="1" smtClean="0"/>
              <a:t>jews</a:t>
            </a:r>
            <a:r>
              <a:rPr lang="en-US" baseline="0" dirty="0" smtClean="0"/>
              <a:t> and Christians refused his teachings so he became angry with them and changed the direction of prayer from Jerusalem to Mecca.  And at the same time his visions </a:t>
            </a:r>
            <a:r>
              <a:rPr lang="en-US" baseline="0" dirty="0" err="1" smtClean="0"/>
              <a:t>stpped</a:t>
            </a:r>
            <a:r>
              <a:rPr lang="en-US" baseline="0" dirty="0" smtClean="0"/>
              <a:t> begin </a:t>
            </a:r>
            <a:r>
              <a:rPr lang="en-US" baseline="0" dirty="0" err="1" smtClean="0"/>
              <a:t>peacful</a:t>
            </a:r>
            <a:r>
              <a:rPr lang="en-US" baseline="0" dirty="0" smtClean="0"/>
              <a:t> </a:t>
            </a:r>
            <a:r>
              <a:rPr lang="en-US" baseline="0" dirty="0" err="1" smtClean="0"/>
              <a:t>towrads</a:t>
            </a:r>
            <a:r>
              <a:rPr lang="en-US" baseline="0" dirty="0" smtClean="0"/>
              <a:t> the Jews and Christians and became harsh and violent.</a:t>
            </a:r>
          </a:p>
          <a:p>
            <a:endParaRPr lang="en-US" baseline="0" dirty="0" smtClean="0"/>
          </a:p>
          <a:p>
            <a:r>
              <a:rPr lang="en-US" baseline="0" dirty="0" smtClean="0"/>
              <a:t>He massacred </a:t>
            </a:r>
            <a:r>
              <a:rPr lang="en-US" baseline="0" dirty="0" err="1" smtClean="0"/>
              <a:t>hundres</a:t>
            </a:r>
            <a:r>
              <a:rPr lang="en-US" baseline="0" dirty="0" smtClean="0"/>
              <a:t> of Jewish men and enslaved their families.</a:t>
            </a:r>
          </a:p>
          <a:p>
            <a:endParaRPr lang="en-US" baseline="0" dirty="0" smtClean="0"/>
          </a:p>
          <a:p>
            <a:r>
              <a:rPr lang="en-US" baseline="0" dirty="0" smtClean="0"/>
              <a:t>The numbers become more powerful in Medina and he invades Mecca in 320 A.D.</a:t>
            </a:r>
          </a:p>
          <a:p>
            <a:endParaRPr lang="en-US" baseline="0" dirty="0" smtClean="0"/>
          </a:p>
          <a:p>
            <a:r>
              <a:rPr lang="en-US" baseline="0" dirty="0" smtClean="0"/>
              <a:t>Abu </a:t>
            </a:r>
            <a:r>
              <a:rPr lang="en-US" baseline="0" dirty="0" err="1" smtClean="0"/>
              <a:t>Bakr</a:t>
            </a:r>
            <a:r>
              <a:rPr lang="en-US" baseline="0" dirty="0" smtClean="0"/>
              <a:t> was one of his closest </a:t>
            </a:r>
            <a:r>
              <a:rPr lang="en-US" baseline="0" dirty="0" err="1" smtClean="0"/>
              <a:t>folowers</a:t>
            </a:r>
            <a:r>
              <a:rPr lang="en-US" baseline="0" dirty="0" smtClean="0"/>
              <a:t>, who </a:t>
            </a:r>
            <a:r>
              <a:rPr lang="en-US" baseline="0" dirty="0" err="1" smtClean="0"/>
              <a:t>folowed</a:t>
            </a:r>
            <a:r>
              <a:rPr lang="en-US" baseline="0" dirty="0" smtClean="0"/>
              <a:t> </a:t>
            </a:r>
            <a:r>
              <a:rPr lang="en-US" baseline="0" dirty="0" err="1" smtClean="0"/>
              <a:t>Muhammads</a:t>
            </a:r>
            <a:r>
              <a:rPr lang="en-US" baseline="0" dirty="0" smtClean="0"/>
              <a:t> example of </a:t>
            </a:r>
            <a:r>
              <a:rPr lang="en-US" baseline="0" dirty="0" err="1" smtClean="0"/>
              <a:t>vciolence</a:t>
            </a:r>
            <a:r>
              <a:rPr lang="en-US" baseline="0" dirty="0" smtClean="0"/>
              <a:t> and used holy war or jihad to force people to accept </a:t>
            </a:r>
            <a:r>
              <a:rPr lang="en-US" baseline="0" dirty="0" err="1" smtClean="0"/>
              <a:t>islam</a:t>
            </a:r>
            <a:r>
              <a:rPr lang="en-US" baseline="0" dirty="0" smtClean="0"/>
              <a:t> as their </a:t>
            </a:r>
            <a:r>
              <a:rPr lang="en-US" baseline="0" dirty="0" err="1" smtClean="0"/>
              <a:t>relgion</a:t>
            </a:r>
            <a:r>
              <a:rPr lang="en-US" baseline="0" dirty="0" smtClean="0"/>
              <a:t> </a:t>
            </a:r>
            <a:r>
              <a:rPr lang="en-US" baseline="0" dirty="0" err="1" smtClean="0"/>
              <a:t>ot</a:t>
            </a:r>
            <a:r>
              <a:rPr lang="en-US" baseline="0" dirty="0" smtClean="0"/>
              <a:t> to submit as </a:t>
            </a:r>
            <a:r>
              <a:rPr lang="en-US" baseline="0" dirty="0" err="1" smtClean="0"/>
              <a:t>seconed</a:t>
            </a:r>
            <a:r>
              <a:rPr lang="en-US" baseline="0" dirty="0" smtClean="0"/>
              <a:t> class citizens.</a:t>
            </a:r>
          </a:p>
          <a:p>
            <a:endParaRPr lang="en-US" baseline="0" dirty="0" smtClean="0"/>
          </a:p>
          <a:p>
            <a:r>
              <a:rPr lang="en-US" baseline="0" dirty="0" smtClean="0"/>
              <a:t>Muslims believe that Muhammad was the perfect many and so everything he did and </a:t>
            </a:r>
            <a:r>
              <a:rPr lang="en-US" baseline="0" dirty="0" err="1" smtClean="0"/>
              <a:t>tuaght</a:t>
            </a:r>
            <a:r>
              <a:rPr lang="en-US" baseline="0" dirty="0" smtClean="0"/>
              <a:t> was perfect and his life must be used as an example of how to live.  That is why many </a:t>
            </a:r>
            <a:r>
              <a:rPr lang="en-US" baseline="0" dirty="0" err="1" smtClean="0"/>
              <a:t>muslims</a:t>
            </a:r>
            <a:r>
              <a:rPr lang="en-US" baseline="0" dirty="0" smtClean="0"/>
              <a:t> still believe that Islam must be spread by violence and </a:t>
            </a:r>
            <a:r>
              <a:rPr lang="en-US" baseline="0" dirty="0" err="1" smtClean="0"/>
              <a:t>throug</a:t>
            </a:r>
            <a:r>
              <a:rPr lang="en-US" baseline="0" dirty="0" smtClean="0"/>
              <a:t> jihad.</a:t>
            </a:r>
          </a:p>
          <a:p>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5</a:t>
            </a:fld>
            <a:endParaRPr lang="en-US"/>
          </a:p>
        </p:txBody>
      </p:sp>
    </p:spTree>
    <p:extLst>
      <p:ext uri="{BB962C8B-B14F-4D97-AF65-F5344CB8AC3E}">
        <p14:creationId xmlns:p14="http://schemas.microsoft.com/office/powerpoint/2010/main" val="29952494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Difference between Shia and Sunni</a:t>
            </a:r>
          </a:p>
          <a:p>
            <a:r>
              <a:rPr lang="en-US" dirty="0" smtClean="0"/>
              <a:t>Shia believe that the Caliphs or leaders must be </a:t>
            </a:r>
            <a:r>
              <a:rPr lang="en-US" dirty="0" err="1" smtClean="0"/>
              <a:t>descendents</a:t>
            </a:r>
            <a:r>
              <a:rPr lang="en-US" dirty="0" smtClean="0"/>
              <a:t> (family of Muhammad)</a:t>
            </a:r>
          </a:p>
          <a:p>
            <a:r>
              <a:rPr lang="en-US" dirty="0" smtClean="0"/>
              <a:t>Where as Sunni believe the leader should be the</a:t>
            </a:r>
            <a:r>
              <a:rPr lang="en-US" baseline="0" dirty="0" smtClean="0"/>
              <a:t> most capable of the job (i.e. Chosen)</a:t>
            </a:r>
          </a:p>
          <a:p>
            <a:endParaRPr lang="en-US" baseline="0" dirty="0" smtClean="0"/>
          </a:p>
          <a:p>
            <a:r>
              <a:rPr lang="en-US" baseline="0" dirty="0" smtClean="0"/>
              <a:t>So </a:t>
            </a:r>
            <a:r>
              <a:rPr lang="en-US" baseline="0" dirty="0" err="1" smtClean="0"/>
              <a:t>shia</a:t>
            </a:r>
            <a:r>
              <a:rPr lang="en-US" baseline="0" dirty="0" smtClean="0"/>
              <a:t> </a:t>
            </a:r>
            <a:r>
              <a:rPr lang="en-US" baseline="0" dirty="0" err="1" smtClean="0"/>
              <a:t>redoginise</a:t>
            </a:r>
            <a:r>
              <a:rPr lang="en-US" baseline="0" dirty="0" smtClean="0"/>
              <a:t> the first Caliph (whom they call Imam) was Ali</a:t>
            </a:r>
          </a:p>
          <a:p>
            <a:endParaRPr lang="en-US" baseline="0" dirty="0" smtClean="0"/>
          </a:p>
          <a:p>
            <a:r>
              <a:rPr lang="en-US" baseline="0" dirty="0" smtClean="0"/>
              <a:t>Sunni are the </a:t>
            </a:r>
            <a:r>
              <a:rPr lang="en-US" baseline="0" dirty="0" err="1" smtClean="0"/>
              <a:t>mojority</a:t>
            </a:r>
            <a:r>
              <a:rPr lang="en-US" baseline="0" dirty="0" smtClean="0"/>
              <a:t>, Shia probably make up about 15% of </a:t>
            </a:r>
            <a:r>
              <a:rPr lang="en-US" baseline="0" dirty="0" err="1" smtClean="0"/>
              <a:t>muslims</a:t>
            </a:r>
            <a:r>
              <a:rPr lang="en-US" baseline="0" dirty="0" smtClean="0"/>
              <a:t> WW.</a:t>
            </a:r>
          </a:p>
          <a:p>
            <a:endParaRPr lang="en-US" baseline="0" dirty="0" smtClean="0"/>
          </a:p>
          <a:p>
            <a:r>
              <a:rPr lang="en-US" baseline="0" dirty="0" smtClean="0"/>
              <a:t>Despite all the disagreements, assassinations, civil war and violence Muslims look back at this time as the ‘golden age’ of </a:t>
            </a:r>
            <a:r>
              <a:rPr lang="en-US" baseline="0" dirty="0" err="1" smtClean="0"/>
              <a:t>islam</a:t>
            </a:r>
            <a:r>
              <a:rPr lang="en-US" baseline="0" dirty="0" smtClean="0"/>
              <a:t>.  They all call this the age of the four ‘Rightly guided Caliphs’</a:t>
            </a:r>
          </a:p>
          <a:p>
            <a:endParaRPr lang="en-US" baseline="0" dirty="0" smtClean="0"/>
          </a:p>
          <a:p>
            <a:r>
              <a:rPr lang="en-US" baseline="0" dirty="0" smtClean="0"/>
              <a:t>They consider this the golden </a:t>
            </a:r>
            <a:r>
              <a:rPr lang="en-US" baseline="0" dirty="0" err="1" smtClean="0"/>
              <a:t>asge</a:t>
            </a:r>
            <a:r>
              <a:rPr lang="en-US" baseline="0" dirty="0" smtClean="0"/>
              <a:t> as </a:t>
            </a:r>
            <a:r>
              <a:rPr lang="en-US" baseline="0" dirty="0" err="1" smtClean="0"/>
              <a:t>islam</a:t>
            </a:r>
            <a:r>
              <a:rPr lang="en-US" baseline="0" dirty="0" smtClean="0"/>
              <a:t> spread very quickly during this time to </a:t>
            </a:r>
            <a:r>
              <a:rPr lang="en-US" baseline="0" dirty="0" err="1" smtClean="0"/>
              <a:t>palestien</a:t>
            </a:r>
            <a:r>
              <a:rPr lang="en-US" baseline="0" dirty="0" smtClean="0"/>
              <a:t>, </a:t>
            </a:r>
            <a:r>
              <a:rPr lang="en-US" baseline="0" dirty="0" err="1" smtClean="0"/>
              <a:t>syria</a:t>
            </a:r>
            <a:r>
              <a:rPr lang="en-US" baseline="0" dirty="0" smtClean="0"/>
              <a:t>, </a:t>
            </a:r>
            <a:r>
              <a:rPr lang="en-US" baseline="0" dirty="0" err="1" smtClean="0"/>
              <a:t>iraq</a:t>
            </a:r>
            <a:r>
              <a:rPr lang="en-US" baseline="0" dirty="0" smtClean="0"/>
              <a:t>, </a:t>
            </a:r>
            <a:r>
              <a:rPr lang="en-US" baseline="0" dirty="0" err="1" smtClean="0"/>
              <a:t>persian</a:t>
            </a:r>
            <a:r>
              <a:rPr lang="en-US" baseline="0" dirty="0" smtClean="0"/>
              <a:t>, </a:t>
            </a:r>
            <a:r>
              <a:rPr lang="en-US" baseline="0" dirty="0" err="1" smtClean="0"/>
              <a:t>egyp</a:t>
            </a:r>
            <a:r>
              <a:rPr lang="en-US" baseline="0" dirty="0" smtClean="0"/>
              <a:t> and </a:t>
            </a:r>
            <a:r>
              <a:rPr lang="en-US" baseline="0" dirty="0" err="1" smtClean="0"/>
              <a:t>norht</a:t>
            </a:r>
            <a:r>
              <a:rPr lang="en-US" baseline="0" dirty="0" smtClean="0"/>
              <a:t> Africa.  Which were all very strong Christian Communities.</a:t>
            </a:r>
          </a:p>
          <a:p>
            <a:endParaRPr lang="en-US" baseline="0" dirty="0" smtClean="0"/>
          </a:p>
        </p:txBody>
      </p:sp>
      <p:sp>
        <p:nvSpPr>
          <p:cNvPr id="4" name="Slide Number Placeholder 3"/>
          <p:cNvSpPr>
            <a:spLocks noGrp="1"/>
          </p:cNvSpPr>
          <p:nvPr>
            <p:ph type="sldNum" sz="quarter" idx="10"/>
          </p:nvPr>
        </p:nvSpPr>
        <p:spPr/>
        <p:txBody>
          <a:bodyPr/>
          <a:lstStyle/>
          <a:p>
            <a:fld id="{527AD60A-3AA7-EA43-8045-8CDBA49B8D08}" type="slidenum">
              <a:rPr lang="en-US" smtClean="0"/>
              <a:t>7</a:t>
            </a:fld>
            <a:endParaRPr lang="en-US"/>
          </a:p>
        </p:txBody>
      </p:sp>
    </p:spTree>
    <p:extLst>
      <p:ext uri="{BB962C8B-B14F-4D97-AF65-F5344CB8AC3E}">
        <p14:creationId xmlns:p14="http://schemas.microsoft.com/office/powerpoint/2010/main" val="2925913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By 750 Islam stretched from </a:t>
            </a:r>
            <a:r>
              <a:rPr lang="en-US" baseline="0" dirty="0" err="1" smtClean="0"/>
              <a:t>spain</a:t>
            </a:r>
            <a:r>
              <a:rPr lang="en-US" baseline="0" dirty="0" smtClean="0"/>
              <a:t> to </a:t>
            </a:r>
            <a:r>
              <a:rPr lang="en-US" baseline="0" dirty="0" err="1" smtClean="0"/>
              <a:t>india</a:t>
            </a:r>
            <a:r>
              <a:rPr lang="en-US" baseline="0" dirty="0" smtClean="0"/>
              <a:t> and china.</a:t>
            </a:r>
          </a:p>
          <a:p>
            <a:endParaRPr lang="en-US" baseline="0" dirty="0" smtClean="0"/>
          </a:p>
          <a:p>
            <a:r>
              <a:rPr lang="en-US" baseline="0" dirty="0" smtClean="0"/>
              <a:t>By the 12 </a:t>
            </a:r>
            <a:r>
              <a:rPr lang="en-US" baseline="0" dirty="0" err="1" smtClean="0"/>
              <a:t>Centry</a:t>
            </a:r>
            <a:r>
              <a:rPr lang="en-US" baseline="0" dirty="0" smtClean="0"/>
              <a:t> Islam spread throughout </a:t>
            </a:r>
            <a:r>
              <a:rPr lang="en-US" baseline="0" dirty="0" err="1" smtClean="0"/>
              <a:t>sout</a:t>
            </a:r>
            <a:r>
              <a:rPr lang="en-US" baseline="0" dirty="0" smtClean="0"/>
              <a:t>-east </a:t>
            </a:r>
            <a:r>
              <a:rPr lang="en-US" baseline="0" dirty="0" err="1" smtClean="0"/>
              <a:t>asia</a:t>
            </a:r>
            <a:r>
              <a:rPr lang="en-US" baseline="0" dirty="0" smtClean="0"/>
              <a:t>, </a:t>
            </a:r>
            <a:r>
              <a:rPr lang="en-US" baseline="0" dirty="0" err="1" smtClean="0"/>
              <a:t>malaysia</a:t>
            </a:r>
            <a:r>
              <a:rPr lang="en-US" baseline="0" dirty="0" smtClean="0"/>
              <a:t>, </a:t>
            </a:r>
            <a:r>
              <a:rPr lang="en-US" baseline="0" dirty="0" err="1" smtClean="0"/>
              <a:t>indonesia</a:t>
            </a:r>
            <a:r>
              <a:rPr lang="en-US" baseline="0" dirty="0" smtClean="0"/>
              <a:t> and </a:t>
            </a:r>
            <a:r>
              <a:rPr lang="en-US" baseline="0" dirty="0" err="1" smtClean="0"/>
              <a:t>Thaliand</a:t>
            </a:r>
            <a:r>
              <a:rPr lang="en-US" baseline="0" dirty="0" smtClean="0"/>
              <a:t>.</a:t>
            </a:r>
          </a:p>
          <a:p>
            <a:endParaRPr lang="en-US" baseline="0" dirty="0" smtClean="0"/>
          </a:p>
          <a:p>
            <a:r>
              <a:rPr lang="en-US" baseline="0" dirty="0" err="1" smtClean="0"/>
              <a:t>Mulsim</a:t>
            </a:r>
            <a:r>
              <a:rPr lang="en-US" baseline="0" dirty="0" smtClean="0"/>
              <a:t> used trade as a way of winning converts to </a:t>
            </a:r>
            <a:r>
              <a:rPr lang="en-US" baseline="0" dirty="0" err="1" smtClean="0"/>
              <a:t>islam</a:t>
            </a:r>
            <a:r>
              <a:rPr lang="en-US" baseline="0" dirty="0" smtClean="0"/>
              <a:t>  and many </a:t>
            </a:r>
            <a:r>
              <a:rPr lang="en-US" baseline="0" dirty="0" err="1" smtClean="0"/>
              <a:t>muslims</a:t>
            </a:r>
            <a:r>
              <a:rPr lang="en-US" baseline="0" dirty="0" smtClean="0"/>
              <a:t> were keen slave traders.  And so they moved to </a:t>
            </a:r>
            <a:r>
              <a:rPr lang="en-US" baseline="0" dirty="0" err="1" smtClean="0"/>
              <a:t>africa</a:t>
            </a:r>
            <a:r>
              <a:rPr lang="en-US" baseline="0" dirty="0" smtClean="0"/>
              <a:t> to capture slaves that</a:t>
            </a:r>
            <a:r>
              <a:rPr lang="fr-FR" baseline="0" dirty="0" smtClean="0"/>
              <a:t>’</a:t>
            </a:r>
            <a:r>
              <a:rPr lang="en-US" baseline="0" dirty="0" smtClean="0"/>
              <a:t>s why man of the African coastal regions and old slave routes are still </a:t>
            </a:r>
            <a:r>
              <a:rPr lang="en-US" baseline="0" dirty="0" err="1" smtClean="0"/>
              <a:t>muslim</a:t>
            </a:r>
            <a:r>
              <a:rPr lang="en-US" baseline="0" dirty="0" smtClean="0"/>
              <a:t> today.</a:t>
            </a:r>
          </a:p>
          <a:p>
            <a:endParaRPr lang="en-US" baseline="0" dirty="0" smtClean="0"/>
          </a:p>
          <a:p>
            <a:r>
              <a:rPr lang="en-US" baseline="0" dirty="0" smtClean="0"/>
              <a:t>By the 16the Century Islam into Turkey and the southern parts of Europe all the way to Austria (1529- 1683)</a:t>
            </a:r>
          </a:p>
          <a:p>
            <a:endParaRPr lang="en-US" baseline="0" dirty="0" smtClean="0"/>
          </a:p>
          <a:p>
            <a:r>
              <a:rPr lang="en-US" baseline="0" dirty="0" smtClean="0"/>
              <a:t>Touch on the crusades.</a:t>
            </a:r>
          </a:p>
          <a:p>
            <a:endParaRPr lang="en-US" dirty="0" smtClean="0"/>
          </a:p>
          <a:p>
            <a:r>
              <a:rPr lang="en-US" dirty="0" err="1" smtClean="0"/>
              <a:t>Constatinople</a:t>
            </a:r>
            <a:r>
              <a:rPr lang="en-US" baseline="0" dirty="0" smtClean="0"/>
              <a:t> </a:t>
            </a:r>
            <a:r>
              <a:rPr lang="en-US" baseline="0" dirty="0" err="1" smtClean="0"/>
              <a:t>falles</a:t>
            </a:r>
            <a:r>
              <a:rPr lang="en-US" baseline="0" dirty="0" smtClean="0"/>
              <a:t> to the </a:t>
            </a:r>
            <a:r>
              <a:rPr lang="en-US" baseline="0" dirty="0" err="1" smtClean="0"/>
              <a:t>ottomons</a:t>
            </a:r>
            <a:r>
              <a:rPr lang="en-US" baseline="0" dirty="0" smtClean="0"/>
              <a:t> in 1453</a:t>
            </a:r>
          </a:p>
          <a:p>
            <a:endParaRPr lang="en-US" baseline="0" dirty="0" smtClean="0"/>
          </a:p>
          <a:p>
            <a:r>
              <a:rPr lang="en-US" baseline="0" dirty="0" smtClean="0"/>
              <a:t>By the end of WW1 most </a:t>
            </a:r>
            <a:r>
              <a:rPr lang="en-US" baseline="0" dirty="0" err="1" smtClean="0"/>
              <a:t>muslim</a:t>
            </a:r>
            <a:r>
              <a:rPr lang="en-US" baseline="0" dirty="0" smtClean="0"/>
              <a:t> countries were under </a:t>
            </a:r>
            <a:r>
              <a:rPr lang="en-US" baseline="0" dirty="0" err="1" smtClean="0"/>
              <a:t>european</a:t>
            </a:r>
            <a:r>
              <a:rPr lang="en-US" baseline="0" dirty="0" smtClean="0"/>
              <a:t> colonial controls- which the </a:t>
            </a:r>
            <a:r>
              <a:rPr lang="en-US" baseline="0" dirty="0" err="1" smtClean="0"/>
              <a:t>muslims</a:t>
            </a:r>
            <a:r>
              <a:rPr lang="en-US" baseline="0" dirty="0" smtClean="0"/>
              <a:t> until today resent.  By 1960 all </a:t>
            </a:r>
            <a:r>
              <a:rPr lang="en-US" baseline="0" dirty="0" err="1" smtClean="0"/>
              <a:t>muslim</a:t>
            </a:r>
            <a:r>
              <a:rPr lang="en-US" baseline="0" dirty="0" smtClean="0"/>
              <a:t> </a:t>
            </a:r>
            <a:r>
              <a:rPr lang="en-US" baseline="0" dirty="0" err="1" smtClean="0"/>
              <a:t>countires</a:t>
            </a:r>
            <a:r>
              <a:rPr lang="en-US" baseline="0" dirty="0" smtClean="0"/>
              <a:t> had </a:t>
            </a:r>
            <a:r>
              <a:rPr lang="en-US" baseline="0" dirty="0" err="1" smtClean="0"/>
              <a:t>regaind</a:t>
            </a:r>
            <a:r>
              <a:rPr lang="en-US" baseline="0" dirty="0" smtClean="0"/>
              <a:t> </a:t>
            </a:r>
            <a:r>
              <a:rPr lang="en-US" baseline="0" dirty="0" err="1" smtClean="0"/>
              <a:t>itheir</a:t>
            </a:r>
            <a:r>
              <a:rPr lang="en-US" baseline="0" dirty="0" smtClean="0"/>
              <a:t> independence.</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8</a:t>
            </a:fld>
            <a:endParaRPr lang="en-US"/>
          </a:p>
        </p:txBody>
      </p:sp>
    </p:spTree>
    <p:extLst>
      <p:ext uri="{BB962C8B-B14F-4D97-AF65-F5344CB8AC3E}">
        <p14:creationId xmlns:p14="http://schemas.microsoft.com/office/powerpoint/2010/main" val="11018053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Now days Islam expands through Higher birth</a:t>
            </a:r>
            <a:r>
              <a:rPr lang="en-US" baseline="0" dirty="0" smtClean="0"/>
              <a:t> rate,</a:t>
            </a:r>
            <a:r>
              <a:rPr lang="en-US" dirty="0" smtClean="0"/>
              <a:t> trade, business, politics,</a:t>
            </a:r>
            <a:r>
              <a:rPr lang="en-US" baseline="0" dirty="0" smtClean="0"/>
              <a:t> mass migration, marriage, conversion and some cases of violence and terrorism.  They often use economic aid </a:t>
            </a:r>
            <a:r>
              <a:rPr lang="en-US" baseline="0" dirty="0" err="1" smtClean="0"/>
              <a:t>ot</a:t>
            </a:r>
            <a:r>
              <a:rPr lang="en-US" baseline="0" dirty="0" smtClean="0"/>
              <a:t> win converts in poor countries.</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9</a:t>
            </a:fld>
            <a:endParaRPr lang="en-US"/>
          </a:p>
        </p:txBody>
      </p:sp>
    </p:spTree>
    <p:extLst>
      <p:ext uri="{BB962C8B-B14F-4D97-AF65-F5344CB8AC3E}">
        <p14:creationId xmlns:p14="http://schemas.microsoft.com/office/powerpoint/2010/main" val="87967203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dirty="0" smtClean="0"/>
              <a:t>The Pillars of </a:t>
            </a:r>
            <a:r>
              <a:rPr lang="en-US" dirty="0" err="1" smtClean="0"/>
              <a:t>islam</a:t>
            </a:r>
            <a:r>
              <a:rPr lang="en-US" dirty="0" smtClean="0"/>
              <a:t> are essential duties of </a:t>
            </a:r>
            <a:r>
              <a:rPr lang="en-US" dirty="0" err="1" smtClean="0"/>
              <a:t>muslims</a:t>
            </a:r>
            <a:r>
              <a:rPr lang="en-US" dirty="0" smtClean="0"/>
              <a:t>, </a:t>
            </a:r>
            <a:r>
              <a:rPr lang="en-US" dirty="0" err="1" smtClean="0"/>
              <a:t>i.e</a:t>
            </a:r>
            <a:r>
              <a:rPr lang="en-US" dirty="0" smtClean="0"/>
              <a:t> they must do it.</a:t>
            </a:r>
          </a:p>
          <a:p>
            <a:pPr marL="228600" indent="-228600">
              <a:buAutoNum type="arabicPeriod"/>
            </a:pPr>
            <a:endParaRPr lang="en-US" dirty="0" smtClean="0"/>
          </a:p>
          <a:p>
            <a:pPr marL="228600" indent="-228600">
              <a:buAutoNum type="arabicPeriod"/>
            </a:pPr>
            <a:r>
              <a:rPr lang="en-US" dirty="0" err="1" smtClean="0"/>
              <a:t>Shahda</a:t>
            </a:r>
            <a:r>
              <a:rPr lang="en-US" dirty="0" smtClean="0"/>
              <a:t> – Declaring the faith.</a:t>
            </a:r>
          </a:p>
          <a:p>
            <a:pPr marL="0" indent="0">
              <a:buNone/>
            </a:pPr>
            <a:endParaRPr lang="en-US" dirty="0" smtClean="0"/>
          </a:p>
          <a:p>
            <a:pPr marL="0" indent="0">
              <a:buNone/>
            </a:pPr>
            <a:r>
              <a:rPr lang="en-US" dirty="0" smtClean="0"/>
              <a:t>“I testify that there is no god but God and that Muhammad is the apostle of God.”</a:t>
            </a:r>
          </a:p>
          <a:p>
            <a:pPr marL="0" indent="0">
              <a:buNone/>
            </a:pPr>
            <a:endParaRPr lang="en-US" dirty="0" smtClean="0"/>
          </a:p>
          <a:p>
            <a:pPr marL="0" indent="0">
              <a:buNone/>
            </a:pPr>
            <a:r>
              <a:rPr lang="en-US" dirty="0" smtClean="0"/>
              <a:t>In order to become a </a:t>
            </a:r>
            <a:r>
              <a:rPr lang="en-US" dirty="0" err="1" smtClean="0"/>
              <a:t>muslim</a:t>
            </a:r>
            <a:r>
              <a:rPr lang="en-US" dirty="0" smtClean="0"/>
              <a:t> the person must recite this 3 times in front of two witnesses.</a:t>
            </a:r>
          </a:p>
          <a:p>
            <a:pPr marL="0" indent="0">
              <a:buNone/>
            </a:pPr>
            <a:endParaRPr lang="en-US" dirty="0" smtClean="0"/>
          </a:p>
          <a:p>
            <a:pPr marL="0" indent="0">
              <a:buNone/>
            </a:pPr>
            <a:r>
              <a:rPr lang="en-US" dirty="0" smtClean="0"/>
              <a:t>2. </a:t>
            </a:r>
            <a:r>
              <a:rPr lang="en-US" dirty="0" err="1" smtClean="0"/>
              <a:t>Salat</a:t>
            </a:r>
            <a:r>
              <a:rPr lang="en-US" dirty="0" smtClean="0"/>
              <a:t> – Prayer</a:t>
            </a:r>
          </a:p>
          <a:p>
            <a:pPr marL="0" indent="0">
              <a:buNone/>
            </a:pPr>
            <a:r>
              <a:rPr lang="en-US" dirty="0" smtClean="0"/>
              <a:t>In Islam, God is distant and impersonal.  When </a:t>
            </a:r>
            <a:r>
              <a:rPr lang="en-US" dirty="0" err="1" smtClean="0"/>
              <a:t>muslims</a:t>
            </a:r>
            <a:r>
              <a:rPr lang="en-US" dirty="0" smtClean="0"/>
              <a:t> </a:t>
            </a:r>
            <a:r>
              <a:rPr lang="en-US" dirty="0" err="1" smtClean="0"/>
              <a:t>prya</a:t>
            </a:r>
            <a:r>
              <a:rPr lang="en-US" dirty="0" smtClean="0"/>
              <a:t> it is a ritual and they are not sure if God will even</a:t>
            </a:r>
            <a:r>
              <a:rPr lang="en-US" baseline="0" dirty="0" smtClean="0"/>
              <a:t> </a:t>
            </a:r>
            <a:r>
              <a:rPr lang="en-US" baseline="0" dirty="0" err="1" smtClean="0"/>
              <a:t>listne</a:t>
            </a:r>
            <a:r>
              <a:rPr lang="en-US" baseline="0" dirty="0" smtClean="0"/>
              <a:t> to their prayers.</a:t>
            </a:r>
          </a:p>
          <a:p>
            <a:pPr marL="0" indent="0">
              <a:buNone/>
            </a:pPr>
            <a:endParaRPr lang="en-US" baseline="0" dirty="0" smtClean="0"/>
          </a:p>
          <a:p>
            <a:pPr marL="0" indent="0">
              <a:buNone/>
            </a:pPr>
            <a:r>
              <a:rPr lang="en-US" baseline="0" dirty="0" smtClean="0"/>
              <a:t>Muslims have to perform all kinds of rituals before and during their prayers.  Muslims </a:t>
            </a:r>
            <a:r>
              <a:rPr lang="en-US" baseline="0" dirty="0" err="1" smtClean="0"/>
              <a:t>belive</a:t>
            </a:r>
            <a:r>
              <a:rPr lang="en-US" baseline="0" dirty="0" smtClean="0"/>
              <a:t> that they have to be physically clean before they can pray.  They have to was certain parts of their body, like their hands, head, face, teeth, mouth, beard, feet and toes. They  must even rinse their nostrils out because they believe that when they sleep the devil stays in their nose.  If they do not do these ablutions properly they believe that their prayers will not be counted as a good deed.</a:t>
            </a:r>
          </a:p>
          <a:p>
            <a:pPr marL="0" indent="0">
              <a:buNone/>
            </a:pPr>
            <a:endParaRPr lang="en-US" baseline="0" dirty="0" smtClean="0"/>
          </a:p>
          <a:p>
            <a:pPr marL="0" indent="0">
              <a:buNone/>
            </a:pPr>
            <a:r>
              <a:rPr lang="en-US" baseline="0" dirty="0" smtClean="0"/>
              <a:t>Pray 5 times a day.</a:t>
            </a:r>
          </a:p>
          <a:p>
            <a:pPr marL="0" indent="0">
              <a:buNone/>
            </a:pPr>
            <a:r>
              <a:rPr lang="en-US" baseline="0" dirty="0" smtClean="0"/>
              <a:t>Dawn, Midday, mid </a:t>
            </a:r>
            <a:r>
              <a:rPr lang="en-US" baseline="0" dirty="0" err="1" smtClean="0"/>
              <a:t>afternood</a:t>
            </a:r>
            <a:r>
              <a:rPr lang="en-US" baseline="0" dirty="0" smtClean="0"/>
              <a:t>, sunset and nightfall.</a:t>
            </a:r>
          </a:p>
          <a:p>
            <a:pPr marL="0" indent="0">
              <a:buNone/>
            </a:pPr>
            <a:endParaRPr lang="en-US" baseline="0" dirty="0" smtClean="0"/>
          </a:p>
          <a:p>
            <a:pPr marL="0" indent="0">
              <a:buNone/>
            </a:pPr>
            <a:r>
              <a:rPr lang="en-US" baseline="0" dirty="0" smtClean="0"/>
              <a:t>Friday is their holy day.</a:t>
            </a:r>
          </a:p>
          <a:p>
            <a:pPr marL="0" indent="0">
              <a:buNone/>
            </a:pPr>
            <a:endParaRPr lang="en-US" baseline="0" dirty="0" smtClean="0"/>
          </a:p>
          <a:p>
            <a:pPr marL="0" indent="0">
              <a:buNone/>
            </a:pPr>
            <a:r>
              <a:rPr lang="en-US" baseline="0" dirty="0" smtClean="0"/>
              <a:t>Muslims believe that </a:t>
            </a:r>
            <a:r>
              <a:rPr lang="en-US" baseline="0" dirty="0" err="1" smtClean="0"/>
              <a:t>whereever</a:t>
            </a:r>
            <a:r>
              <a:rPr lang="en-US" baseline="0" dirty="0" smtClean="0"/>
              <a:t> the call for prayer is heard, then this area is claimed for </a:t>
            </a:r>
            <a:r>
              <a:rPr lang="en-US" baseline="0" dirty="0" err="1" smtClean="0"/>
              <a:t>islam</a:t>
            </a:r>
            <a:r>
              <a:rPr lang="en-US" baseline="0" dirty="0" smtClean="0"/>
              <a:t>.</a:t>
            </a:r>
          </a:p>
          <a:p>
            <a:pPr marL="0" indent="0">
              <a:buNone/>
            </a:pPr>
            <a:endParaRPr lang="en-US" baseline="0" dirty="0" smtClean="0"/>
          </a:p>
          <a:p>
            <a:pPr marL="0" indent="0">
              <a:buNone/>
            </a:pPr>
            <a:r>
              <a:rPr lang="en-US" baseline="0" dirty="0" smtClean="0"/>
              <a:t>The call is</a:t>
            </a:r>
          </a:p>
          <a:p>
            <a:pPr marL="0" indent="0">
              <a:buNone/>
            </a:pPr>
            <a:r>
              <a:rPr lang="en-US" baseline="0" dirty="0" smtClean="0"/>
              <a:t>“God is great.  I testify that there is no god but God and that Muhammad is the apostle of God.  Come to prayer; come to success.”</a:t>
            </a:r>
          </a:p>
          <a:p>
            <a:pPr marL="0" indent="0">
              <a:buNone/>
            </a:pPr>
            <a:endParaRPr lang="en-US" baseline="0" dirty="0" smtClean="0"/>
          </a:p>
          <a:p>
            <a:pPr marL="0" indent="0">
              <a:buNone/>
            </a:pPr>
            <a:r>
              <a:rPr lang="en-US" baseline="0" dirty="0" smtClean="0"/>
              <a:t>3. Fasting</a:t>
            </a:r>
          </a:p>
          <a:p>
            <a:pPr marL="0" indent="0">
              <a:buNone/>
            </a:pPr>
            <a:r>
              <a:rPr lang="en-US" baseline="0" dirty="0" smtClean="0"/>
              <a:t>Month of Ramadan (9</a:t>
            </a:r>
            <a:r>
              <a:rPr lang="en-US" baseline="30000" dirty="0" smtClean="0"/>
              <a:t>th</a:t>
            </a:r>
            <a:r>
              <a:rPr lang="en-US" baseline="0" dirty="0" smtClean="0"/>
              <a:t> month of </a:t>
            </a:r>
            <a:r>
              <a:rPr lang="en-US" baseline="0" dirty="0" err="1" smtClean="0"/>
              <a:t>islamic</a:t>
            </a:r>
            <a:r>
              <a:rPr lang="en-US" baseline="0" dirty="0" smtClean="0"/>
              <a:t> </a:t>
            </a:r>
            <a:r>
              <a:rPr lang="en-US" baseline="0" dirty="0" err="1" smtClean="0"/>
              <a:t>calander</a:t>
            </a:r>
            <a:r>
              <a:rPr lang="en-US" baseline="0" dirty="0" smtClean="0"/>
              <a:t>)  Ramadan starts at the first sighting of the new moon and ends at the first </a:t>
            </a:r>
            <a:r>
              <a:rPr lang="en-US" baseline="0" dirty="0" err="1" smtClean="0"/>
              <a:t>sightin</a:t>
            </a:r>
            <a:r>
              <a:rPr lang="en-US" baseline="0" dirty="0" smtClean="0"/>
              <a:t> of the new moon of the next month.</a:t>
            </a:r>
          </a:p>
          <a:p>
            <a:pPr marL="0" indent="0">
              <a:buNone/>
            </a:pPr>
            <a:endParaRPr lang="en-US" baseline="0" dirty="0" smtClean="0"/>
          </a:p>
          <a:p>
            <a:pPr marL="0" indent="0">
              <a:buNone/>
            </a:pPr>
            <a:r>
              <a:rPr lang="en-US" baseline="0" dirty="0" smtClean="0"/>
              <a:t>Muslims fast during Ramadan to remember when Muhammad was supposed to have had his first vision of the angel </a:t>
            </a:r>
            <a:r>
              <a:rPr lang="en-US" baseline="0" dirty="0" err="1" smtClean="0"/>
              <a:t>gabriel</a:t>
            </a:r>
            <a:r>
              <a:rPr lang="en-US" baseline="0" dirty="0" smtClean="0"/>
              <a:t>.</a:t>
            </a:r>
          </a:p>
          <a:p>
            <a:pPr marL="0" indent="0">
              <a:buNone/>
            </a:pPr>
            <a:endParaRPr lang="en-US" baseline="0" dirty="0" smtClean="0"/>
          </a:p>
          <a:p>
            <a:pPr marL="0" indent="0">
              <a:buNone/>
            </a:pPr>
            <a:r>
              <a:rPr lang="en-US" baseline="0" dirty="0" smtClean="0"/>
              <a:t>Fasting means no food, drink smoking or sex from sunrise to sunset.</a:t>
            </a:r>
          </a:p>
          <a:p>
            <a:pPr marL="0" indent="0">
              <a:buNone/>
            </a:pPr>
            <a:endParaRPr lang="en-US" baseline="0" dirty="0" smtClean="0"/>
          </a:p>
          <a:p>
            <a:pPr marL="0" indent="0">
              <a:buNone/>
            </a:pPr>
            <a:r>
              <a:rPr lang="en-US" baseline="0" dirty="0" smtClean="0"/>
              <a:t>Strangely during this fasting period they eat more…</a:t>
            </a:r>
          </a:p>
          <a:p>
            <a:pPr marL="0" indent="0">
              <a:buNone/>
            </a:pPr>
            <a:endParaRPr lang="en-US" baseline="0" dirty="0" smtClean="0"/>
          </a:p>
          <a:p>
            <a:pPr marL="0" indent="0">
              <a:buNone/>
            </a:pPr>
            <a:r>
              <a:rPr lang="en-US" baseline="0" dirty="0" smtClean="0"/>
              <a:t>4. Hajj – Pilgrimage to mecca</a:t>
            </a:r>
          </a:p>
          <a:p>
            <a:pPr marL="0" indent="0">
              <a:buNone/>
            </a:pPr>
            <a:r>
              <a:rPr lang="en-US" baseline="0" dirty="0" smtClean="0"/>
              <a:t>Must do at least once in their life</a:t>
            </a:r>
          </a:p>
          <a:p>
            <a:pPr marL="0" indent="0">
              <a:buNone/>
            </a:pPr>
            <a:r>
              <a:rPr lang="en-US" baseline="0" dirty="0" smtClean="0"/>
              <a:t>This happens during the 12 month.</a:t>
            </a:r>
          </a:p>
          <a:p>
            <a:pPr marL="0" indent="0">
              <a:buNone/>
            </a:pPr>
            <a:endParaRPr lang="en-US" baseline="0" dirty="0" smtClean="0"/>
          </a:p>
          <a:p>
            <a:pPr marL="0" indent="0">
              <a:buNone/>
            </a:pPr>
            <a:r>
              <a:rPr lang="en-US" baseline="0" dirty="0" smtClean="0"/>
              <a:t>Go to the </a:t>
            </a:r>
            <a:r>
              <a:rPr lang="en-US" baseline="0" dirty="0" err="1" smtClean="0"/>
              <a:t>kabba</a:t>
            </a:r>
            <a:r>
              <a:rPr lang="en-US" baseline="0" dirty="0" smtClean="0"/>
              <a:t> walk around it 7 times counter clockwise</a:t>
            </a:r>
          </a:p>
          <a:p>
            <a:pPr marL="0" indent="0">
              <a:buNone/>
            </a:pPr>
            <a:endParaRPr lang="en-US" baseline="0" dirty="0" smtClean="0"/>
          </a:p>
          <a:p>
            <a:pPr marL="0" indent="0">
              <a:buNone/>
            </a:pPr>
            <a:r>
              <a:rPr lang="en-US" i="1" dirty="0" smtClean="0"/>
              <a:t>"Here I am at Thy service O Lord, here I am. Here I am at Thy service and Thou hast no partners. </a:t>
            </a:r>
            <a:r>
              <a:rPr lang="en-US" i="1" dirty="0" err="1" smtClean="0"/>
              <a:t>Thine</a:t>
            </a:r>
            <a:r>
              <a:rPr lang="en-US" i="1" dirty="0" smtClean="0"/>
              <a:t> alone is All Praise and All Bounty, and </a:t>
            </a:r>
            <a:r>
              <a:rPr lang="en-US" i="1" dirty="0" err="1" smtClean="0"/>
              <a:t>Thine</a:t>
            </a:r>
            <a:r>
              <a:rPr lang="en-US" i="1" dirty="0" smtClean="0"/>
              <a:t> alone is The Sovereignty. Thou hast no partners."</a:t>
            </a:r>
            <a:endParaRPr lang="en-US" baseline="0" dirty="0" smtClean="0"/>
          </a:p>
          <a:p>
            <a:pPr marL="0" indent="0">
              <a:buNone/>
            </a:pPr>
            <a:endParaRPr lang="en-US" baseline="0" dirty="0" smtClean="0"/>
          </a:p>
          <a:p>
            <a:pPr marL="0" indent="0">
              <a:buNone/>
            </a:pPr>
            <a:r>
              <a:rPr lang="en-US" baseline="0" dirty="0" smtClean="0"/>
              <a:t>The </a:t>
            </a:r>
            <a:r>
              <a:rPr lang="en-US" baseline="0" dirty="0" err="1" smtClean="0"/>
              <a:t>Kaba</a:t>
            </a:r>
            <a:r>
              <a:rPr lang="en-US" baseline="0" dirty="0" smtClean="0"/>
              <a:t> was a pagan site before </a:t>
            </a:r>
            <a:r>
              <a:rPr lang="en-US" baseline="0" dirty="0" err="1" smtClean="0"/>
              <a:t>mohammads</a:t>
            </a:r>
            <a:r>
              <a:rPr lang="en-US" baseline="0" dirty="0" smtClean="0"/>
              <a:t> time and </a:t>
            </a:r>
            <a:r>
              <a:rPr lang="en-US" baseline="0" dirty="0" err="1" smtClean="0"/>
              <a:t>contianed</a:t>
            </a:r>
            <a:r>
              <a:rPr lang="en-US" baseline="0" dirty="0" smtClean="0"/>
              <a:t> many </a:t>
            </a:r>
            <a:r>
              <a:rPr lang="en-US" baseline="0" dirty="0" err="1" smtClean="0"/>
              <a:t>hunderds</a:t>
            </a:r>
            <a:r>
              <a:rPr lang="en-US" baseline="0" dirty="0" smtClean="0"/>
              <a:t> of pagan gods.</a:t>
            </a:r>
          </a:p>
          <a:p>
            <a:pPr marL="0" indent="0">
              <a:buNone/>
            </a:pPr>
            <a:endParaRPr lang="en-US" baseline="0" dirty="0" smtClean="0"/>
          </a:p>
          <a:p>
            <a:pPr marL="0" indent="0">
              <a:buNone/>
            </a:pPr>
            <a:r>
              <a:rPr lang="en-US" baseline="0" dirty="0" smtClean="0"/>
              <a:t>The idea of the Hajj came from </a:t>
            </a:r>
            <a:r>
              <a:rPr lang="en-US" baseline="0" dirty="0" err="1" smtClean="0"/>
              <a:t>mohammad</a:t>
            </a:r>
            <a:r>
              <a:rPr lang="en-US" baseline="0" dirty="0" smtClean="0"/>
              <a:t> when he returned to mecca from medina.</a:t>
            </a:r>
          </a:p>
          <a:p>
            <a:pPr marL="0" indent="0">
              <a:buNone/>
            </a:pPr>
            <a:endParaRPr lang="en-US" baseline="0" dirty="0" smtClean="0"/>
          </a:p>
          <a:p>
            <a:pPr marL="0" indent="0">
              <a:buNone/>
            </a:pPr>
            <a:r>
              <a:rPr lang="en-US" baseline="0" dirty="0" smtClean="0"/>
              <a:t>According to the </a:t>
            </a:r>
            <a:r>
              <a:rPr lang="en-US" baseline="0" dirty="0" err="1" smtClean="0"/>
              <a:t>muslims</a:t>
            </a:r>
            <a:r>
              <a:rPr lang="en-US" baseline="0" dirty="0" smtClean="0"/>
              <a:t> the </a:t>
            </a:r>
            <a:r>
              <a:rPr lang="en-US" baseline="0" dirty="0" err="1" smtClean="0"/>
              <a:t>Kabba</a:t>
            </a:r>
            <a:endParaRPr lang="en-US" baseline="0" dirty="0" smtClean="0"/>
          </a:p>
          <a:p>
            <a:pPr marL="0" indent="0">
              <a:buNone/>
            </a:pPr>
            <a:r>
              <a:rPr lang="en-US" baseline="0" dirty="0" smtClean="0"/>
              <a:t>The </a:t>
            </a:r>
            <a:r>
              <a:rPr lang="en-US" baseline="0" dirty="0" err="1" smtClean="0"/>
              <a:t>muslims</a:t>
            </a:r>
            <a:r>
              <a:rPr lang="en-US" baseline="0" dirty="0" smtClean="0"/>
              <a:t> have a story that the </a:t>
            </a:r>
            <a:r>
              <a:rPr lang="en-US" baseline="0" dirty="0" err="1" smtClean="0"/>
              <a:t>Kabba</a:t>
            </a:r>
            <a:r>
              <a:rPr lang="en-US" baseline="0" dirty="0" smtClean="0"/>
              <a:t> is where Abraham left </a:t>
            </a:r>
            <a:r>
              <a:rPr lang="en-US" baseline="0" dirty="0" err="1" smtClean="0"/>
              <a:t>hagar</a:t>
            </a:r>
            <a:r>
              <a:rPr lang="en-US" baseline="0" dirty="0" smtClean="0"/>
              <a:t> and Ishmael.  Hagar looking for food left </a:t>
            </a:r>
            <a:r>
              <a:rPr lang="en-US" baseline="0" dirty="0" err="1" smtClean="0"/>
              <a:t>Ishamael</a:t>
            </a:r>
            <a:r>
              <a:rPr lang="en-US" baseline="0" dirty="0" smtClean="0"/>
              <a:t> where the </a:t>
            </a:r>
            <a:r>
              <a:rPr lang="en-US" baseline="0" dirty="0" err="1" smtClean="0"/>
              <a:t>Kabar</a:t>
            </a:r>
            <a:r>
              <a:rPr lang="en-US" baseline="0" dirty="0" smtClean="0"/>
              <a:t> is and ran between the surrounding mountains of </a:t>
            </a:r>
            <a:r>
              <a:rPr lang="en-US" baseline="0" dirty="0" err="1" smtClean="0"/>
              <a:t>Safa</a:t>
            </a:r>
            <a:r>
              <a:rPr lang="en-US" baseline="0" dirty="0" smtClean="0"/>
              <a:t> and </a:t>
            </a:r>
            <a:r>
              <a:rPr lang="en-US" baseline="0" dirty="0" err="1" smtClean="0"/>
              <a:t>marwa</a:t>
            </a:r>
            <a:r>
              <a:rPr lang="en-US" baseline="0" dirty="0" smtClean="0"/>
              <a:t>  seven times.</a:t>
            </a:r>
          </a:p>
          <a:p>
            <a:pPr marL="0" indent="0">
              <a:buNone/>
            </a:pPr>
            <a:endParaRPr lang="en-US" baseline="0" dirty="0" smtClean="0"/>
          </a:p>
          <a:p>
            <a:pPr marL="0" indent="0">
              <a:buNone/>
            </a:pPr>
            <a:r>
              <a:rPr lang="en-US" baseline="0" dirty="0" smtClean="0"/>
              <a:t>Stoning of </a:t>
            </a:r>
            <a:r>
              <a:rPr lang="en-US" baseline="0" dirty="0" err="1" smtClean="0"/>
              <a:t>devile</a:t>
            </a:r>
            <a:r>
              <a:rPr lang="en-US" baseline="0" dirty="0" smtClean="0"/>
              <a:t>, throw 7 stones at pillar</a:t>
            </a:r>
          </a:p>
          <a:p>
            <a:pPr marL="0" indent="0">
              <a:buNone/>
            </a:pPr>
            <a:endParaRPr lang="en-US" baseline="0" dirty="0" smtClean="0"/>
          </a:p>
          <a:p>
            <a:pPr marL="0" indent="0">
              <a:buNone/>
            </a:pPr>
            <a:r>
              <a:rPr lang="en-US" baseline="0" dirty="0" err="1" smtClean="0"/>
              <a:t>Scarificing</a:t>
            </a:r>
            <a:r>
              <a:rPr lang="en-US" baseline="0" dirty="0" smtClean="0"/>
              <a:t> of animal (i.e. the sacrifice of Abraham.)</a:t>
            </a:r>
          </a:p>
          <a:p>
            <a:pPr marL="0" indent="0">
              <a:buNone/>
            </a:pPr>
            <a:endParaRPr lang="en-US" baseline="0" dirty="0" smtClean="0"/>
          </a:p>
          <a:p>
            <a:pPr marL="0" indent="0">
              <a:buNone/>
            </a:pPr>
            <a:r>
              <a:rPr lang="en-US" baseline="0" dirty="0" smtClean="0"/>
              <a:t>Many of these </a:t>
            </a:r>
            <a:r>
              <a:rPr lang="en-US" baseline="0" dirty="0" err="1" smtClean="0"/>
              <a:t>ritulas</a:t>
            </a:r>
            <a:r>
              <a:rPr lang="en-US" baseline="0" dirty="0" smtClean="0"/>
              <a:t> have come from the pagans in mecca and how they used use the </a:t>
            </a:r>
            <a:r>
              <a:rPr lang="en-US" baseline="0" dirty="0" err="1" smtClean="0"/>
              <a:t>Kaba</a:t>
            </a:r>
            <a:endParaRPr lang="en-US" baseline="0" dirty="0" smtClean="0"/>
          </a:p>
          <a:p>
            <a:pPr marL="0" indent="0">
              <a:buNone/>
            </a:pPr>
            <a:endParaRPr lang="en-US" baseline="0" dirty="0" smtClean="0"/>
          </a:p>
          <a:p>
            <a:pPr marL="0" indent="0">
              <a:buNone/>
            </a:pPr>
            <a:endParaRPr lang="en-US" baseline="0" dirty="0" smtClean="0"/>
          </a:p>
          <a:p>
            <a:pPr marL="0" indent="0">
              <a:buNone/>
            </a:pPr>
            <a:r>
              <a:rPr lang="en-US" baseline="0" dirty="0" smtClean="0"/>
              <a:t>5. Zakat – Giving</a:t>
            </a:r>
          </a:p>
          <a:p>
            <a:pPr marL="0" indent="0">
              <a:buNone/>
            </a:pPr>
            <a:r>
              <a:rPr lang="en-US" baseline="0" dirty="0" smtClean="0"/>
              <a:t>Muslims believe that if they give money to support </a:t>
            </a:r>
            <a:r>
              <a:rPr lang="en-US" baseline="0" dirty="0" err="1" smtClean="0"/>
              <a:t>islam</a:t>
            </a:r>
            <a:r>
              <a:rPr lang="en-US" baseline="0" dirty="0" smtClean="0"/>
              <a:t> and help poor </a:t>
            </a:r>
            <a:r>
              <a:rPr lang="en-US" baseline="0" dirty="0" err="1" smtClean="0"/>
              <a:t>muslims</a:t>
            </a:r>
            <a:r>
              <a:rPr lang="en-US" baseline="0" dirty="0" smtClean="0"/>
              <a:t>, then they have a better </a:t>
            </a:r>
            <a:r>
              <a:rPr lang="en-US" baseline="0" dirty="0" err="1" smtClean="0"/>
              <a:t>chane</a:t>
            </a:r>
            <a:r>
              <a:rPr lang="en-US" baseline="0" dirty="0" smtClean="0"/>
              <a:t> of going to paradise. They give 2.5% of all they earn.</a:t>
            </a:r>
          </a:p>
          <a:p>
            <a:pPr marL="0" indent="0">
              <a:buNone/>
            </a:pPr>
            <a:endParaRPr lang="en-US" baseline="0" dirty="0" smtClean="0"/>
          </a:p>
        </p:txBody>
      </p:sp>
      <p:sp>
        <p:nvSpPr>
          <p:cNvPr id="4" name="Slide Number Placeholder 3"/>
          <p:cNvSpPr>
            <a:spLocks noGrp="1"/>
          </p:cNvSpPr>
          <p:nvPr>
            <p:ph type="sldNum" sz="quarter" idx="10"/>
          </p:nvPr>
        </p:nvSpPr>
        <p:spPr/>
        <p:txBody>
          <a:bodyPr/>
          <a:lstStyle/>
          <a:p>
            <a:fld id="{527AD60A-3AA7-EA43-8045-8CDBA49B8D08}" type="slidenum">
              <a:rPr lang="en-US" smtClean="0"/>
              <a:t>10</a:t>
            </a:fld>
            <a:endParaRPr lang="en-US"/>
          </a:p>
        </p:txBody>
      </p:sp>
    </p:spTree>
    <p:extLst>
      <p:ext uri="{BB962C8B-B14F-4D97-AF65-F5344CB8AC3E}">
        <p14:creationId xmlns:p14="http://schemas.microsoft.com/office/powerpoint/2010/main" val="680171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House of Islam an place where </a:t>
            </a:r>
            <a:r>
              <a:rPr lang="en-US" dirty="0" err="1" smtClean="0"/>
              <a:t>muslims</a:t>
            </a:r>
            <a:r>
              <a:rPr lang="en-US" dirty="0" smtClean="0"/>
              <a:t> rule</a:t>
            </a:r>
          </a:p>
          <a:p>
            <a:r>
              <a:rPr lang="en-US" dirty="0" smtClean="0"/>
              <a:t>House of War any</a:t>
            </a:r>
            <a:r>
              <a:rPr lang="en-US" baseline="0" dirty="0" smtClean="0"/>
              <a:t> place where </a:t>
            </a:r>
            <a:r>
              <a:rPr lang="en-US" baseline="0" dirty="0" err="1" smtClean="0"/>
              <a:t>muslims</a:t>
            </a:r>
            <a:r>
              <a:rPr lang="en-US" baseline="0" dirty="0" smtClean="0"/>
              <a:t> do not rule.</a:t>
            </a:r>
          </a:p>
          <a:p>
            <a:endParaRPr lang="en-US" baseline="0" dirty="0" smtClean="0"/>
          </a:p>
          <a:p>
            <a:r>
              <a:rPr lang="en-US" baseline="0" dirty="0" smtClean="0"/>
              <a:t>According </a:t>
            </a:r>
            <a:r>
              <a:rPr lang="en-US" baseline="0" dirty="0" err="1" smtClean="0"/>
              <a:t>ot</a:t>
            </a:r>
            <a:r>
              <a:rPr lang="en-US" baseline="0" dirty="0" smtClean="0"/>
              <a:t> </a:t>
            </a:r>
            <a:r>
              <a:rPr lang="en-US" baseline="0" dirty="0" err="1" smtClean="0"/>
              <a:t>raditional</a:t>
            </a:r>
            <a:r>
              <a:rPr lang="en-US" baseline="0" dirty="0" smtClean="0"/>
              <a:t> </a:t>
            </a:r>
            <a:r>
              <a:rPr lang="en-US" baseline="0" dirty="0" err="1" smtClean="0"/>
              <a:t>islam</a:t>
            </a:r>
            <a:r>
              <a:rPr lang="en-US" baseline="0" dirty="0" smtClean="0"/>
              <a:t>.  Jihad is God’s way to expand Islam’s rule</a:t>
            </a:r>
          </a:p>
          <a:p>
            <a:endParaRPr lang="en-US" baseline="0" dirty="0" smtClean="0"/>
          </a:p>
          <a:p>
            <a:r>
              <a:rPr lang="en-US" baseline="0" dirty="0" smtClean="0"/>
              <a:t>Some (very few) </a:t>
            </a:r>
            <a:r>
              <a:rPr lang="en-US" baseline="0" dirty="0" err="1" smtClean="0"/>
              <a:t>muslims</a:t>
            </a:r>
            <a:r>
              <a:rPr lang="en-US" baseline="0" dirty="0" smtClean="0"/>
              <a:t> reject this view and explain jihad as a </a:t>
            </a:r>
            <a:r>
              <a:rPr lang="en-US" baseline="0" dirty="0" err="1" smtClean="0"/>
              <a:t>spirutal</a:t>
            </a:r>
            <a:r>
              <a:rPr lang="en-US" baseline="0" dirty="0" smtClean="0"/>
              <a:t> fight against sin.</a:t>
            </a:r>
          </a:p>
          <a:p>
            <a:endParaRPr lang="en-US" baseline="0" dirty="0" smtClean="0"/>
          </a:p>
          <a:p>
            <a:r>
              <a:rPr lang="en-US" baseline="0" dirty="0" smtClean="0"/>
              <a:t>Most </a:t>
            </a:r>
            <a:r>
              <a:rPr lang="en-US" baseline="0" dirty="0" err="1" smtClean="0"/>
              <a:t>muslims</a:t>
            </a:r>
            <a:r>
              <a:rPr lang="en-US" baseline="0" dirty="0" smtClean="0"/>
              <a:t> today agree that Jihad is a religious duty to defend </a:t>
            </a:r>
            <a:r>
              <a:rPr lang="en-US" baseline="0" dirty="0" err="1" smtClean="0"/>
              <a:t>islam</a:t>
            </a:r>
            <a:r>
              <a:rPr lang="en-US" baseline="0" dirty="0" smtClean="0"/>
              <a:t> and go as far as calling it a </a:t>
            </a:r>
            <a:r>
              <a:rPr lang="en-US" baseline="0" smtClean="0"/>
              <a:t>6</a:t>
            </a:r>
            <a:r>
              <a:rPr lang="en-US" baseline="30000" smtClean="0"/>
              <a:t>th</a:t>
            </a:r>
            <a:r>
              <a:rPr lang="en-US" baseline="0" smtClean="0"/>
              <a:t> pillar.</a:t>
            </a:r>
            <a:endParaRPr lang="en-US" dirty="0"/>
          </a:p>
        </p:txBody>
      </p:sp>
      <p:sp>
        <p:nvSpPr>
          <p:cNvPr id="4" name="Slide Number Placeholder 3"/>
          <p:cNvSpPr>
            <a:spLocks noGrp="1"/>
          </p:cNvSpPr>
          <p:nvPr>
            <p:ph type="sldNum" sz="quarter" idx="10"/>
          </p:nvPr>
        </p:nvSpPr>
        <p:spPr/>
        <p:txBody>
          <a:bodyPr/>
          <a:lstStyle/>
          <a:p>
            <a:fld id="{527AD60A-3AA7-EA43-8045-8CDBA49B8D08}" type="slidenum">
              <a:rPr lang="en-US" smtClean="0"/>
              <a:t>11</a:t>
            </a:fld>
            <a:endParaRPr lang="en-US"/>
          </a:p>
        </p:txBody>
      </p:sp>
    </p:spTree>
    <p:extLst>
      <p:ext uri="{BB962C8B-B14F-4D97-AF65-F5344CB8AC3E}">
        <p14:creationId xmlns:p14="http://schemas.microsoft.com/office/powerpoint/2010/main" val="16090007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p>
            <a:fld id="{954A2807-7C52-3E4E-8042-71750552168E}" type="datetimeFigureOut">
              <a:rPr lang="en-US" smtClean="0"/>
              <a:t>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278870394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54A2807-7C52-3E4E-8042-71750552168E}" type="datetimeFigureOut">
              <a:rPr lang="en-US" smtClean="0"/>
              <a:t>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11138937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AU"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54A2807-7C52-3E4E-8042-71750552168E}" type="datetimeFigureOut">
              <a:rPr lang="en-US" smtClean="0"/>
              <a:t>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3617446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idx="1"/>
          </p:nvPr>
        </p:nvSpPr>
        <p:spPr/>
        <p:txBody>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10"/>
          </p:nvPr>
        </p:nvSpPr>
        <p:spPr/>
        <p:txBody>
          <a:bodyPr/>
          <a:lstStyle/>
          <a:p>
            <a:fld id="{954A2807-7C52-3E4E-8042-71750552168E}" type="datetimeFigureOut">
              <a:rPr lang="en-US" smtClean="0"/>
              <a:t>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8940443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p>
            <a:fld id="{954A2807-7C52-3E4E-8042-71750552168E}" type="datetimeFigureOut">
              <a:rPr lang="en-US" smtClean="0"/>
              <a:t>1/2/19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4293400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Date Placeholder 4"/>
          <p:cNvSpPr>
            <a:spLocks noGrp="1"/>
          </p:cNvSpPr>
          <p:nvPr>
            <p:ph type="dt" sz="half" idx="10"/>
          </p:nvPr>
        </p:nvSpPr>
        <p:spPr/>
        <p:txBody>
          <a:bodyPr/>
          <a:lstStyle/>
          <a:p>
            <a:fld id="{954A2807-7C52-3E4E-8042-71750552168E}" type="datetimeFigureOut">
              <a:rPr lang="en-US" smtClean="0"/>
              <a:t>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22510829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AU"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7" name="Date Placeholder 6"/>
          <p:cNvSpPr>
            <a:spLocks noGrp="1"/>
          </p:cNvSpPr>
          <p:nvPr>
            <p:ph type="dt" sz="half" idx="10"/>
          </p:nvPr>
        </p:nvSpPr>
        <p:spPr/>
        <p:txBody>
          <a:bodyPr/>
          <a:lstStyle/>
          <a:p>
            <a:fld id="{954A2807-7C52-3E4E-8042-71750552168E}" type="datetimeFigureOut">
              <a:rPr lang="en-US" smtClean="0"/>
              <a:t>1/2/19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31766913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smtClean="0"/>
              <a:t>Click to edit Master title style</a:t>
            </a:r>
            <a:endParaRPr lang="en-US"/>
          </a:p>
        </p:txBody>
      </p:sp>
      <p:sp>
        <p:nvSpPr>
          <p:cNvPr id="3" name="Date Placeholder 2"/>
          <p:cNvSpPr>
            <a:spLocks noGrp="1"/>
          </p:cNvSpPr>
          <p:nvPr>
            <p:ph type="dt" sz="half" idx="10"/>
          </p:nvPr>
        </p:nvSpPr>
        <p:spPr/>
        <p:txBody>
          <a:bodyPr/>
          <a:lstStyle/>
          <a:p>
            <a:fld id="{954A2807-7C52-3E4E-8042-71750552168E}" type="datetimeFigureOut">
              <a:rPr lang="en-US" smtClean="0"/>
              <a:t>1/2/19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2888283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4A2807-7C52-3E4E-8042-71750552168E}" type="datetimeFigureOut">
              <a:rPr lang="en-US" smtClean="0"/>
              <a:t>1/2/19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1119424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54A2807-7C52-3E4E-8042-71750552168E}" type="datetimeFigureOut">
              <a:rPr lang="en-US" smtClean="0"/>
              <a:t>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2339830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smtClean="0"/>
              <a:t>Click to edit Master text styles</a:t>
            </a:r>
          </a:p>
        </p:txBody>
      </p:sp>
      <p:sp>
        <p:nvSpPr>
          <p:cNvPr id="5" name="Date Placeholder 4"/>
          <p:cNvSpPr>
            <a:spLocks noGrp="1"/>
          </p:cNvSpPr>
          <p:nvPr>
            <p:ph type="dt" sz="half" idx="10"/>
          </p:nvPr>
        </p:nvSpPr>
        <p:spPr/>
        <p:txBody>
          <a:bodyPr/>
          <a:lstStyle/>
          <a:p>
            <a:fld id="{954A2807-7C52-3E4E-8042-71750552168E}" type="datetimeFigureOut">
              <a:rPr lang="en-US" smtClean="0"/>
              <a:t>1/2/19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9D9509C-A9C6-614B-9F00-9134190ABB78}" type="slidenum">
              <a:rPr lang="en-US" smtClean="0"/>
              <a:t>‹#›</a:t>
            </a:fld>
            <a:endParaRPr lang="en-US"/>
          </a:p>
        </p:txBody>
      </p:sp>
    </p:spTree>
    <p:extLst>
      <p:ext uri="{BB962C8B-B14F-4D97-AF65-F5344CB8AC3E}">
        <p14:creationId xmlns:p14="http://schemas.microsoft.com/office/powerpoint/2010/main" val="390779450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AU"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4A2807-7C52-3E4E-8042-71750552168E}" type="datetimeFigureOut">
              <a:rPr lang="en-US" smtClean="0"/>
              <a:t>1/2/19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9D9509C-A9C6-614B-9F00-9134190ABB78}" type="slidenum">
              <a:rPr lang="en-US" smtClean="0"/>
              <a:t>‹#›</a:t>
            </a:fld>
            <a:endParaRPr lang="en-US"/>
          </a:p>
        </p:txBody>
      </p:sp>
    </p:spTree>
    <p:extLst>
      <p:ext uri="{BB962C8B-B14F-4D97-AF65-F5344CB8AC3E}">
        <p14:creationId xmlns:p14="http://schemas.microsoft.com/office/powerpoint/2010/main" val="2878424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jpg"/></Relationships>
</file>

<file path=ppt/slides/_rels/slide10.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3.jpg"/><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9.xml"/><Relationship Id="rId3" Type="http://schemas.openxmlformats.org/officeDocument/2006/relationships/image" Target="../media/image1.jp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1.jp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jp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jp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image" Target="../media/image1.jpg"/><Relationship Id="rId4" Type="http://schemas.openxmlformats.org/officeDocument/2006/relationships/image" Target="../media/image2.jpg"/><Relationship Id="rId1" Type="http://schemas.openxmlformats.org/officeDocument/2006/relationships/slideLayout" Target="../slideLayouts/slideLayout1.xml"/><Relationship Id="rId2" Type="http://schemas.openxmlformats.org/officeDocument/2006/relationships/notesSlide" Target="../notesSlides/notesSlide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p:txBody>
          <a:bodyPr>
            <a:noAutofit/>
          </a:bodyPr>
          <a:lstStyle/>
          <a:p>
            <a:r>
              <a:rPr lang="en-US" sz="12000" dirty="0" smtClean="0">
                <a:solidFill>
                  <a:srgbClr val="008000"/>
                </a:solidFill>
                <a:latin typeface="Papyrus"/>
                <a:cs typeface="Papyrus"/>
              </a:rPr>
              <a:t>Islam</a:t>
            </a:r>
            <a:endParaRPr lang="en-US" sz="12000" dirty="0">
              <a:solidFill>
                <a:srgbClr val="008000"/>
              </a:solidFill>
              <a:latin typeface="Papyrus"/>
              <a:cs typeface="Papyrus"/>
            </a:endParaRPr>
          </a:p>
        </p:txBody>
      </p:sp>
    </p:spTree>
    <p:extLst>
      <p:ext uri="{BB962C8B-B14F-4D97-AF65-F5344CB8AC3E}">
        <p14:creationId xmlns:p14="http://schemas.microsoft.com/office/powerpoint/2010/main" val="1979731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43471"/>
            <a:ext cx="7772400" cy="1055088"/>
          </a:xfrm>
        </p:spPr>
        <p:txBody>
          <a:bodyPr/>
          <a:lstStyle/>
          <a:p>
            <a:r>
              <a:rPr lang="en-US" dirty="0" smtClean="0">
                <a:solidFill>
                  <a:srgbClr val="008000"/>
                </a:solidFill>
                <a:latin typeface="Papyrus"/>
                <a:cs typeface="Papyrus"/>
              </a:rPr>
              <a:t>The Five Pillars</a:t>
            </a:r>
            <a:endParaRPr lang="en-US" dirty="0">
              <a:solidFill>
                <a:srgbClr val="008000"/>
              </a:solidFill>
              <a:latin typeface="Papyrus"/>
              <a:cs typeface="Papyrus"/>
            </a:endParaRPr>
          </a:p>
        </p:txBody>
      </p:sp>
      <p:sp>
        <p:nvSpPr>
          <p:cNvPr id="3" name="Subtitle 2"/>
          <p:cNvSpPr>
            <a:spLocks noGrp="1"/>
          </p:cNvSpPr>
          <p:nvPr>
            <p:ph type="subTitle" idx="1"/>
          </p:nvPr>
        </p:nvSpPr>
        <p:spPr/>
        <p:txBody>
          <a:bodyPr/>
          <a:lstStyle/>
          <a:p>
            <a:endParaRPr lang="en-US" dirty="0">
              <a:latin typeface="Papyrus"/>
              <a:cs typeface="Papyrus"/>
            </a:endParaRPr>
          </a:p>
        </p:txBody>
      </p:sp>
      <p:pic>
        <p:nvPicPr>
          <p:cNvPr id="5" name="Picture 4" descr="the-5-pillars.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3939" y="1294127"/>
            <a:ext cx="8472557" cy="5184146"/>
          </a:xfrm>
          <a:prstGeom prst="rect">
            <a:avLst/>
          </a:prstGeom>
        </p:spPr>
      </p:pic>
    </p:spTree>
    <p:extLst>
      <p:ext uri="{BB962C8B-B14F-4D97-AF65-F5344CB8AC3E}">
        <p14:creationId xmlns:p14="http://schemas.microsoft.com/office/powerpoint/2010/main" val="35345033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430049"/>
            <a:ext cx="7772400" cy="1470025"/>
          </a:xfrm>
        </p:spPr>
        <p:txBody>
          <a:bodyPr/>
          <a:lstStyle/>
          <a:p>
            <a:r>
              <a:rPr lang="en-US" dirty="0" smtClean="0">
                <a:solidFill>
                  <a:srgbClr val="008000"/>
                </a:solidFill>
                <a:latin typeface="Papyrus"/>
                <a:cs typeface="Papyrus"/>
              </a:rPr>
              <a:t>Jihad </a:t>
            </a:r>
            <a:br>
              <a:rPr lang="en-US" dirty="0" smtClean="0">
                <a:solidFill>
                  <a:srgbClr val="008000"/>
                </a:solidFill>
                <a:latin typeface="Papyrus"/>
                <a:cs typeface="Papyrus"/>
              </a:rPr>
            </a:br>
            <a:r>
              <a:rPr lang="en-US" dirty="0" smtClean="0">
                <a:solidFill>
                  <a:srgbClr val="008000"/>
                </a:solidFill>
                <a:latin typeface="Papyrus"/>
                <a:cs typeface="Papyrus"/>
              </a:rPr>
              <a:t>(Holy War)</a:t>
            </a:r>
            <a:endParaRPr lang="en-US" dirty="0">
              <a:solidFill>
                <a:srgbClr val="008000"/>
              </a:solidFill>
              <a:latin typeface="Papyrus"/>
              <a:cs typeface="Papyrus"/>
            </a:endParaRPr>
          </a:p>
        </p:txBody>
      </p:sp>
      <p:sp>
        <p:nvSpPr>
          <p:cNvPr id="3" name="Subtitle 2"/>
          <p:cNvSpPr>
            <a:spLocks noGrp="1"/>
          </p:cNvSpPr>
          <p:nvPr>
            <p:ph type="subTitle" idx="1"/>
          </p:nvPr>
        </p:nvSpPr>
        <p:spPr>
          <a:xfrm>
            <a:off x="1371600" y="2259992"/>
            <a:ext cx="6400800" cy="3378808"/>
          </a:xfrm>
        </p:spPr>
        <p:txBody>
          <a:bodyPr/>
          <a:lstStyle/>
          <a:p>
            <a:pPr marL="457200" indent="-457200" algn="l">
              <a:buFont typeface="Arial"/>
              <a:buChar char="•"/>
            </a:pPr>
            <a:r>
              <a:rPr lang="en-US" dirty="0" smtClean="0">
                <a:solidFill>
                  <a:srgbClr val="008000"/>
                </a:solidFill>
                <a:latin typeface="Papyrus"/>
                <a:cs typeface="Papyrus"/>
              </a:rPr>
              <a:t>Dar al Islam</a:t>
            </a:r>
          </a:p>
          <a:p>
            <a:pPr marL="457200" indent="-457200" algn="l">
              <a:buFont typeface="Arial"/>
              <a:buChar char="•"/>
            </a:pPr>
            <a:r>
              <a:rPr lang="en-US" dirty="0" smtClean="0">
                <a:solidFill>
                  <a:srgbClr val="008000"/>
                </a:solidFill>
                <a:latin typeface="Papyrus"/>
                <a:cs typeface="Papyrus"/>
              </a:rPr>
              <a:t>Dar al </a:t>
            </a:r>
            <a:r>
              <a:rPr lang="en-US" dirty="0" err="1" smtClean="0">
                <a:solidFill>
                  <a:srgbClr val="008000"/>
                </a:solidFill>
                <a:latin typeface="Papyrus"/>
                <a:cs typeface="Papyrus"/>
              </a:rPr>
              <a:t>Harb</a:t>
            </a:r>
            <a:endParaRPr lang="en-US" dirty="0">
              <a:solidFill>
                <a:srgbClr val="008000"/>
              </a:solidFill>
              <a:latin typeface="Papyrus"/>
              <a:cs typeface="Papyrus"/>
            </a:endParaRPr>
          </a:p>
        </p:txBody>
      </p:sp>
    </p:spTree>
    <p:extLst>
      <p:ext uri="{BB962C8B-B14F-4D97-AF65-F5344CB8AC3E}">
        <p14:creationId xmlns:p14="http://schemas.microsoft.com/office/powerpoint/2010/main" val="12010702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301333"/>
            <a:ext cx="7772400" cy="1226852"/>
          </a:xfrm>
        </p:spPr>
        <p:txBody>
          <a:bodyPr/>
          <a:lstStyle/>
          <a:p>
            <a:pPr algn="r"/>
            <a:r>
              <a:rPr lang="en-US" dirty="0" smtClean="0">
                <a:solidFill>
                  <a:srgbClr val="008000"/>
                </a:solidFill>
                <a:latin typeface="Papyrus"/>
                <a:cs typeface="Papyrus"/>
              </a:rPr>
              <a:t>Six articles of faith</a:t>
            </a:r>
            <a:endParaRPr lang="en-US" dirty="0">
              <a:solidFill>
                <a:srgbClr val="008000"/>
              </a:solidFill>
              <a:latin typeface="Papyrus"/>
              <a:cs typeface="Papyrus"/>
            </a:endParaRPr>
          </a:p>
        </p:txBody>
      </p:sp>
      <p:sp>
        <p:nvSpPr>
          <p:cNvPr id="3" name="Subtitle 2"/>
          <p:cNvSpPr>
            <a:spLocks noGrp="1"/>
          </p:cNvSpPr>
          <p:nvPr>
            <p:ph type="subTitle" idx="1"/>
          </p:nvPr>
        </p:nvSpPr>
        <p:spPr>
          <a:xfrm>
            <a:off x="2217380" y="2281516"/>
            <a:ext cx="6240820" cy="4175604"/>
          </a:xfrm>
        </p:spPr>
        <p:txBody>
          <a:bodyPr>
            <a:normAutofit/>
          </a:bodyPr>
          <a:lstStyle/>
          <a:p>
            <a:pPr marL="514350" indent="-514350" algn="l">
              <a:buAutoNum type="arabicPeriod"/>
            </a:pPr>
            <a:r>
              <a:rPr lang="en-US" dirty="0" smtClean="0">
                <a:solidFill>
                  <a:srgbClr val="008000"/>
                </a:solidFill>
                <a:latin typeface="Papyrus"/>
                <a:cs typeface="Papyrus"/>
              </a:rPr>
              <a:t>God (Allah).</a:t>
            </a:r>
          </a:p>
          <a:p>
            <a:pPr marL="514350" indent="-514350" algn="l">
              <a:buAutoNum type="arabicPeriod"/>
            </a:pPr>
            <a:r>
              <a:rPr lang="en-US" dirty="0" smtClean="0">
                <a:solidFill>
                  <a:srgbClr val="008000"/>
                </a:solidFill>
                <a:latin typeface="Papyrus"/>
                <a:cs typeface="Papyrus"/>
              </a:rPr>
              <a:t>Angels.</a:t>
            </a:r>
          </a:p>
          <a:p>
            <a:pPr marL="514350" indent="-514350" algn="l">
              <a:buAutoNum type="arabicPeriod"/>
            </a:pPr>
            <a:r>
              <a:rPr lang="en-US" dirty="0" smtClean="0">
                <a:solidFill>
                  <a:srgbClr val="008000"/>
                </a:solidFill>
                <a:latin typeface="Papyrus"/>
                <a:cs typeface="Papyrus"/>
              </a:rPr>
              <a:t>Books.</a:t>
            </a:r>
          </a:p>
          <a:p>
            <a:pPr marL="514350" indent="-514350" algn="l">
              <a:buAutoNum type="arabicPeriod"/>
            </a:pPr>
            <a:r>
              <a:rPr lang="en-US" dirty="0" smtClean="0">
                <a:solidFill>
                  <a:srgbClr val="008000"/>
                </a:solidFill>
                <a:latin typeface="Papyrus"/>
                <a:cs typeface="Papyrus"/>
              </a:rPr>
              <a:t>Prophets.</a:t>
            </a:r>
          </a:p>
          <a:p>
            <a:pPr marL="514350" indent="-514350" algn="l">
              <a:buAutoNum type="arabicPeriod"/>
            </a:pPr>
            <a:r>
              <a:rPr lang="en-US" dirty="0" smtClean="0">
                <a:solidFill>
                  <a:srgbClr val="008000"/>
                </a:solidFill>
                <a:latin typeface="Papyrus"/>
                <a:cs typeface="Papyrus"/>
              </a:rPr>
              <a:t>The day of judgment.</a:t>
            </a:r>
          </a:p>
          <a:p>
            <a:pPr marL="514350" indent="-514350" algn="l">
              <a:buAutoNum type="arabicPeriod"/>
            </a:pPr>
            <a:r>
              <a:rPr lang="en-US" dirty="0" smtClean="0">
                <a:solidFill>
                  <a:srgbClr val="008000"/>
                </a:solidFill>
                <a:latin typeface="Papyrus"/>
                <a:cs typeface="Papyrus"/>
              </a:rPr>
              <a:t>Allah’s sovereign decrees (predestination).</a:t>
            </a:r>
          </a:p>
        </p:txBody>
      </p:sp>
    </p:spTree>
    <p:extLst>
      <p:ext uri="{BB962C8B-B14F-4D97-AF65-F5344CB8AC3E}">
        <p14:creationId xmlns:p14="http://schemas.microsoft.com/office/powerpoint/2010/main" val="30481472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214813"/>
            <a:ext cx="7772400" cy="1470025"/>
          </a:xfrm>
        </p:spPr>
        <p:txBody>
          <a:bodyPr/>
          <a:lstStyle/>
          <a:p>
            <a:r>
              <a:rPr lang="en-US" dirty="0" smtClean="0">
                <a:solidFill>
                  <a:srgbClr val="008000"/>
                </a:solidFill>
                <a:latin typeface="Papyrus"/>
                <a:cs typeface="Papyrus"/>
              </a:rPr>
              <a:t>The Quran</a:t>
            </a:r>
            <a:endParaRPr lang="en-US" dirty="0">
              <a:solidFill>
                <a:srgbClr val="008000"/>
              </a:solidFill>
              <a:latin typeface="Papyrus"/>
              <a:cs typeface="Papyrus"/>
            </a:endParaRPr>
          </a:p>
        </p:txBody>
      </p:sp>
      <p:sp>
        <p:nvSpPr>
          <p:cNvPr id="3" name="Subtitle 2"/>
          <p:cNvSpPr>
            <a:spLocks noGrp="1"/>
          </p:cNvSpPr>
          <p:nvPr>
            <p:ph type="subTitle" idx="1"/>
          </p:nvPr>
        </p:nvSpPr>
        <p:spPr>
          <a:xfrm>
            <a:off x="1371600" y="1684838"/>
            <a:ext cx="6400800" cy="3953962"/>
          </a:xfrm>
        </p:spPr>
        <p:txBody>
          <a:bodyPr/>
          <a:lstStyle/>
          <a:p>
            <a:pPr marL="457200" indent="-457200" algn="l">
              <a:buFont typeface="Arial"/>
              <a:buChar char="•"/>
            </a:pPr>
            <a:r>
              <a:rPr lang="en-US" dirty="0" smtClean="0">
                <a:solidFill>
                  <a:srgbClr val="008000"/>
                </a:solidFill>
                <a:latin typeface="Papyrus"/>
                <a:cs typeface="Papyrus"/>
              </a:rPr>
              <a:t>Written by Muhammad?</a:t>
            </a:r>
          </a:p>
          <a:p>
            <a:pPr marL="457200" indent="-457200" algn="l">
              <a:buFont typeface="Arial"/>
              <a:buChar char="•"/>
            </a:pPr>
            <a:r>
              <a:rPr lang="en-US" dirty="0" smtClean="0">
                <a:solidFill>
                  <a:srgbClr val="008000"/>
                </a:solidFill>
                <a:latin typeface="Papyrus"/>
                <a:cs typeface="Papyrus"/>
              </a:rPr>
              <a:t>First compiled by Abu </a:t>
            </a:r>
            <a:r>
              <a:rPr lang="en-US" dirty="0" err="1" smtClean="0">
                <a:solidFill>
                  <a:srgbClr val="008000"/>
                </a:solidFill>
                <a:latin typeface="Papyrus"/>
                <a:cs typeface="Papyrus"/>
              </a:rPr>
              <a:t>Bakr</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Quran must only be in Arabic.</a:t>
            </a:r>
          </a:p>
          <a:p>
            <a:pPr marL="457200" indent="-457200" algn="l">
              <a:buFont typeface="Arial"/>
              <a:buChar char="•"/>
            </a:pPr>
            <a:r>
              <a:rPr lang="en-US" dirty="0" smtClean="0">
                <a:solidFill>
                  <a:srgbClr val="008000"/>
                </a:solidFill>
                <a:latin typeface="Papyrus"/>
                <a:cs typeface="Papyrus"/>
              </a:rPr>
              <a:t>114 Chapters (</a:t>
            </a:r>
            <a:r>
              <a:rPr lang="en-US" dirty="0" err="1" smtClean="0">
                <a:solidFill>
                  <a:srgbClr val="008000"/>
                </a:solidFill>
                <a:latin typeface="Papyrus"/>
                <a:cs typeface="Papyrus"/>
              </a:rPr>
              <a:t>sura</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Abrogation.</a:t>
            </a:r>
            <a:endParaRPr lang="en-US" dirty="0">
              <a:solidFill>
                <a:srgbClr val="008000"/>
              </a:solidFill>
              <a:latin typeface="Papyrus"/>
              <a:cs typeface="Papyrus"/>
            </a:endParaRPr>
          </a:p>
        </p:txBody>
      </p:sp>
    </p:spTree>
    <p:extLst>
      <p:ext uri="{BB962C8B-B14F-4D97-AF65-F5344CB8AC3E}">
        <p14:creationId xmlns:p14="http://schemas.microsoft.com/office/powerpoint/2010/main" val="26244553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300908"/>
            <a:ext cx="7772400" cy="1470025"/>
          </a:xfrm>
        </p:spPr>
        <p:txBody>
          <a:bodyPr/>
          <a:lstStyle/>
          <a:p>
            <a:r>
              <a:rPr lang="en-US" dirty="0" smtClean="0">
                <a:solidFill>
                  <a:srgbClr val="008000"/>
                </a:solidFill>
                <a:latin typeface="Papyrus"/>
                <a:cs typeface="Papyrus"/>
              </a:rPr>
              <a:t>Muslim Traditions &amp; Law</a:t>
            </a:r>
            <a:endParaRPr lang="en-US" dirty="0">
              <a:solidFill>
                <a:srgbClr val="008000"/>
              </a:solidFill>
              <a:latin typeface="Papyrus"/>
              <a:cs typeface="Papyrus"/>
            </a:endParaRPr>
          </a:p>
        </p:txBody>
      </p:sp>
      <p:sp>
        <p:nvSpPr>
          <p:cNvPr id="3" name="Subtitle 2"/>
          <p:cNvSpPr>
            <a:spLocks noGrp="1"/>
          </p:cNvSpPr>
          <p:nvPr>
            <p:ph type="subTitle" idx="1"/>
          </p:nvPr>
        </p:nvSpPr>
        <p:spPr>
          <a:xfrm>
            <a:off x="1371600" y="1770933"/>
            <a:ext cx="6400800" cy="3867867"/>
          </a:xfrm>
        </p:spPr>
        <p:txBody>
          <a:bodyPr/>
          <a:lstStyle/>
          <a:p>
            <a:pPr marL="457200" indent="-457200" algn="l">
              <a:buFont typeface="Arial"/>
              <a:buChar char="•"/>
            </a:pPr>
            <a:r>
              <a:rPr lang="en-US" dirty="0" err="1" smtClean="0">
                <a:solidFill>
                  <a:srgbClr val="008000"/>
                </a:solidFill>
                <a:latin typeface="Papyrus"/>
                <a:cs typeface="Papyrus"/>
              </a:rPr>
              <a:t>Sunna</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Hadith.</a:t>
            </a:r>
          </a:p>
          <a:p>
            <a:pPr marL="457200" indent="-457200" algn="l">
              <a:buFont typeface="Arial"/>
              <a:buChar char="•"/>
            </a:pPr>
            <a:r>
              <a:rPr lang="en-US" dirty="0" smtClean="0">
                <a:solidFill>
                  <a:srgbClr val="008000"/>
                </a:solidFill>
                <a:latin typeface="Papyrus"/>
                <a:cs typeface="Papyrus"/>
              </a:rPr>
              <a:t>Sharia. – Maliki, </a:t>
            </a:r>
            <a:r>
              <a:rPr lang="en-US" dirty="0" err="1" smtClean="0">
                <a:solidFill>
                  <a:srgbClr val="008000"/>
                </a:solidFill>
                <a:latin typeface="Papyrus"/>
                <a:cs typeface="Papyrus"/>
              </a:rPr>
              <a:t>Hanafi</a:t>
            </a:r>
            <a:r>
              <a:rPr lang="en-US" dirty="0" smtClean="0">
                <a:solidFill>
                  <a:srgbClr val="008000"/>
                </a:solidFill>
                <a:latin typeface="Papyrus"/>
                <a:cs typeface="Papyrus"/>
              </a:rPr>
              <a:t>, </a:t>
            </a:r>
            <a:r>
              <a:rPr lang="en-US" dirty="0" err="1" smtClean="0">
                <a:solidFill>
                  <a:srgbClr val="008000"/>
                </a:solidFill>
                <a:latin typeface="Papyrus"/>
                <a:cs typeface="Papyrus"/>
              </a:rPr>
              <a:t>Shafii</a:t>
            </a:r>
            <a:r>
              <a:rPr lang="en-US" dirty="0" smtClean="0">
                <a:solidFill>
                  <a:srgbClr val="008000"/>
                </a:solidFill>
                <a:latin typeface="Papyrus"/>
                <a:cs typeface="Papyrus"/>
              </a:rPr>
              <a:t>, </a:t>
            </a:r>
            <a:r>
              <a:rPr lang="en-US" smtClean="0">
                <a:solidFill>
                  <a:srgbClr val="008000"/>
                </a:solidFill>
                <a:latin typeface="Papyrus"/>
                <a:cs typeface="Papyrus"/>
              </a:rPr>
              <a:t>Hanbali</a:t>
            </a:r>
            <a:endParaRPr lang="en-US" dirty="0" smtClean="0">
              <a:solidFill>
                <a:srgbClr val="008000"/>
              </a:solidFill>
              <a:latin typeface="Papyrus"/>
              <a:cs typeface="Papyrus"/>
            </a:endParaRPr>
          </a:p>
          <a:p>
            <a:pPr marL="457200" indent="-457200" algn="l">
              <a:buFont typeface="Arial"/>
              <a:buChar char="•"/>
            </a:pPr>
            <a:endParaRPr lang="en-US" dirty="0">
              <a:solidFill>
                <a:srgbClr val="008000"/>
              </a:solidFill>
              <a:latin typeface="Papyrus"/>
              <a:cs typeface="Papyrus"/>
            </a:endParaRPr>
          </a:p>
          <a:p>
            <a:pPr marL="457200" indent="-457200" algn="l">
              <a:buFont typeface="Arial"/>
              <a:buChar char="•"/>
            </a:pPr>
            <a:r>
              <a:rPr lang="en-US" dirty="0" err="1" smtClean="0">
                <a:solidFill>
                  <a:srgbClr val="008000"/>
                </a:solidFill>
                <a:latin typeface="Papyrus"/>
                <a:cs typeface="Papyrus"/>
              </a:rPr>
              <a:t>Taqiyya</a:t>
            </a:r>
            <a:endParaRPr lang="en-US" dirty="0" smtClean="0">
              <a:solidFill>
                <a:srgbClr val="008000"/>
              </a:solidFill>
              <a:latin typeface="Papyrus"/>
              <a:cs typeface="Papyrus"/>
            </a:endParaRPr>
          </a:p>
        </p:txBody>
      </p:sp>
    </p:spTree>
    <p:extLst>
      <p:ext uri="{BB962C8B-B14F-4D97-AF65-F5344CB8AC3E}">
        <p14:creationId xmlns:p14="http://schemas.microsoft.com/office/powerpoint/2010/main" val="35732167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430050"/>
            <a:ext cx="7772400" cy="1470025"/>
          </a:xfrm>
        </p:spPr>
        <p:txBody>
          <a:bodyPr/>
          <a:lstStyle/>
          <a:p>
            <a:pPr algn="r"/>
            <a:r>
              <a:rPr lang="en-US" dirty="0" smtClean="0">
                <a:solidFill>
                  <a:srgbClr val="008000"/>
                </a:solidFill>
                <a:latin typeface="Papyrus"/>
                <a:cs typeface="Papyrus"/>
              </a:rPr>
              <a:t>Women in Islam</a:t>
            </a:r>
            <a:endParaRPr lang="en-US" dirty="0">
              <a:solidFill>
                <a:srgbClr val="008000"/>
              </a:solidFill>
              <a:latin typeface="Papyrus"/>
              <a:cs typeface="Papyrus"/>
            </a:endParaRPr>
          </a:p>
        </p:txBody>
      </p:sp>
      <p:sp>
        <p:nvSpPr>
          <p:cNvPr id="3" name="Subtitle 2"/>
          <p:cNvSpPr>
            <a:spLocks noGrp="1"/>
          </p:cNvSpPr>
          <p:nvPr>
            <p:ph type="subTitle" idx="1"/>
          </p:nvPr>
        </p:nvSpPr>
        <p:spPr>
          <a:xfrm>
            <a:off x="1371600" y="1900075"/>
            <a:ext cx="6400800" cy="3738725"/>
          </a:xfrm>
        </p:spPr>
        <p:txBody>
          <a:bodyPr/>
          <a:lstStyle/>
          <a:p>
            <a:pPr marL="457200" indent="-457200" algn="l">
              <a:buFont typeface="Arial"/>
              <a:buChar char="•"/>
            </a:pPr>
            <a:r>
              <a:rPr lang="en-US" dirty="0" smtClean="0">
                <a:solidFill>
                  <a:srgbClr val="008000"/>
                </a:solidFill>
                <a:latin typeface="Papyrus"/>
                <a:cs typeface="Papyrus"/>
              </a:rPr>
              <a:t>2</a:t>
            </a:r>
            <a:r>
              <a:rPr lang="en-US" baseline="30000" dirty="0" smtClean="0">
                <a:solidFill>
                  <a:srgbClr val="008000"/>
                </a:solidFill>
                <a:latin typeface="Papyrus"/>
                <a:cs typeface="Papyrus"/>
              </a:rPr>
              <a:t>nd</a:t>
            </a:r>
            <a:r>
              <a:rPr lang="en-US" dirty="0" smtClean="0">
                <a:solidFill>
                  <a:srgbClr val="008000"/>
                </a:solidFill>
                <a:latin typeface="Papyrus"/>
                <a:cs typeface="Papyrus"/>
              </a:rPr>
              <a:t> Class.</a:t>
            </a:r>
          </a:p>
          <a:p>
            <a:pPr marL="457200" indent="-457200" algn="l">
              <a:buFont typeface="Arial"/>
              <a:buChar char="•"/>
            </a:pPr>
            <a:r>
              <a:rPr lang="en-US" dirty="0" smtClean="0">
                <a:solidFill>
                  <a:srgbClr val="008000"/>
                </a:solidFill>
                <a:latin typeface="Papyrus"/>
                <a:cs typeface="Papyrus"/>
              </a:rPr>
              <a:t>Sharia law a women is ½ the value of a man.</a:t>
            </a:r>
          </a:p>
          <a:p>
            <a:pPr marL="457200" indent="-457200" algn="l">
              <a:buFont typeface="Arial"/>
              <a:buChar char="•"/>
            </a:pPr>
            <a:r>
              <a:rPr lang="en-US" dirty="0" err="1" smtClean="0">
                <a:solidFill>
                  <a:srgbClr val="008000"/>
                </a:solidFill>
                <a:latin typeface="Papyrus"/>
                <a:cs typeface="Papyrus"/>
              </a:rPr>
              <a:t>Muta</a:t>
            </a:r>
            <a:endParaRPr lang="en-US" dirty="0">
              <a:solidFill>
                <a:srgbClr val="008000"/>
              </a:solidFill>
              <a:latin typeface="Papyrus"/>
              <a:cs typeface="Papyrus"/>
            </a:endParaRPr>
          </a:p>
        </p:txBody>
      </p:sp>
    </p:spTree>
    <p:extLst>
      <p:ext uri="{BB962C8B-B14F-4D97-AF65-F5344CB8AC3E}">
        <p14:creationId xmlns:p14="http://schemas.microsoft.com/office/powerpoint/2010/main" val="15533625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494621"/>
            <a:ext cx="7772400" cy="1470025"/>
          </a:xfrm>
        </p:spPr>
        <p:txBody>
          <a:bodyPr/>
          <a:lstStyle/>
          <a:p>
            <a:r>
              <a:rPr lang="en-US" dirty="0" smtClean="0">
                <a:solidFill>
                  <a:srgbClr val="008000"/>
                </a:solidFill>
                <a:latin typeface="Papyrus"/>
                <a:cs typeface="Papyrus"/>
              </a:rPr>
              <a:t>How should we deal with Muslims</a:t>
            </a:r>
            <a:endParaRPr lang="en-US" dirty="0">
              <a:solidFill>
                <a:srgbClr val="008000"/>
              </a:solidFill>
              <a:latin typeface="Papyrus"/>
              <a:cs typeface="Papyrus"/>
            </a:endParaRPr>
          </a:p>
        </p:txBody>
      </p:sp>
      <p:sp>
        <p:nvSpPr>
          <p:cNvPr id="3" name="Subtitle 2"/>
          <p:cNvSpPr>
            <a:spLocks noGrp="1"/>
          </p:cNvSpPr>
          <p:nvPr>
            <p:ph type="subTitle" idx="1"/>
          </p:nvPr>
        </p:nvSpPr>
        <p:spPr/>
        <p:txBody>
          <a:bodyPr/>
          <a:lstStyle/>
          <a:p>
            <a:r>
              <a:rPr lang="en-US" dirty="0" smtClean="0">
                <a:solidFill>
                  <a:srgbClr val="008000"/>
                </a:solidFill>
                <a:latin typeface="Papyrus"/>
                <a:cs typeface="Papyrus"/>
              </a:rPr>
              <a:t>Love.</a:t>
            </a:r>
            <a:endParaRPr lang="en-US" dirty="0">
              <a:solidFill>
                <a:srgbClr val="008000"/>
              </a:solidFill>
              <a:latin typeface="Papyrus"/>
              <a:cs typeface="Papyrus"/>
            </a:endParaRPr>
          </a:p>
        </p:txBody>
      </p:sp>
    </p:spTree>
    <p:extLst>
      <p:ext uri="{BB962C8B-B14F-4D97-AF65-F5344CB8AC3E}">
        <p14:creationId xmlns:p14="http://schemas.microsoft.com/office/powerpoint/2010/main" val="1730551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3" name="Subtitle 2"/>
          <p:cNvSpPr>
            <a:spLocks noGrp="1"/>
          </p:cNvSpPr>
          <p:nvPr>
            <p:ph type="subTitle" idx="1"/>
          </p:nvPr>
        </p:nvSpPr>
        <p:spPr>
          <a:xfrm>
            <a:off x="2485284" y="983127"/>
            <a:ext cx="6131275" cy="5284313"/>
          </a:xfrm>
        </p:spPr>
        <p:txBody>
          <a:bodyPr>
            <a:normAutofit/>
          </a:bodyPr>
          <a:lstStyle/>
          <a:p>
            <a:pPr marL="457200" indent="-457200" algn="l">
              <a:buFont typeface="Arial"/>
              <a:buChar char="•"/>
            </a:pPr>
            <a:r>
              <a:rPr lang="en-US" sz="5400" dirty="0" smtClean="0">
                <a:solidFill>
                  <a:srgbClr val="008000"/>
                </a:solidFill>
                <a:latin typeface="Papyrus"/>
                <a:cs typeface="Papyrus"/>
              </a:rPr>
              <a:t>History.</a:t>
            </a:r>
          </a:p>
          <a:p>
            <a:pPr marL="457200" indent="-457200" algn="l">
              <a:buFont typeface="Arial"/>
              <a:buChar char="•"/>
            </a:pPr>
            <a:r>
              <a:rPr lang="en-US" sz="5400" dirty="0" smtClean="0">
                <a:solidFill>
                  <a:srgbClr val="008000"/>
                </a:solidFill>
                <a:latin typeface="Papyrus"/>
                <a:cs typeface="Papyrus"/>
              </a:rPr>
              <a:t>The Quran.</a:t>
            </a:r>
          </a:p>
          <a:p>
            <a:pPr marL="457200" indent="-457200" algn="l">
              <a:buFont typeface="Arial"/>
              <a:buChar char="•"/>
            </a:pPr>
            <a:r>
              <a:rPr lang="en-US" sz="5400" dirty="0" smtClean="0">
                <a:solidFill>
                  <a:srgbClr val="008000"/>
                </a:solidFill>
                <a:latin typeface="Papyrus"/>
                <a:cs typeface="Papyrus"/>
              </a:rPr>
              <a:t>The Five Pillars.</a:t>
            </a:r>
          </a:p>
          <a:p>
            <a:pPr marL="457200" indent="-457200" algn="l">
              <a:buFont typeface="Arial"/>
              <a:buChar char="•"/>
            </a:pPr>
            <a:r>
              <a:rPr lang="en-US" sz="5400" dirty="0" smtClean="0">
                <a:solidFill>
                  <a:srgbClr val="008000"/>
                </a:solidFill>
                <a:latin typeface="Papyrus"/>
                <a:cs typeface="Papyrus"/>
              </a:rPr>
              <a:t>Traditions &amp; Law.</a:t>
            </a:r>
          </a:p>
        </p:txBody>
      </p:sp>
    </p:spTree>
    <p:extLst>
      <p:ext uri="{BB962C8B-B14F-4D97-AF65-F5344CB8AC3E}">
        <p14:creationId xmlns:p14="http://schemas.microsoft.com/office/powerpoint/2010/main" val="2891485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322431"/>
            <a:ext cx="7772400" cy="1470025"/>
          </a:xfrm>
        </p:spPr>
        <p:txBody>
          <a:bodyPr/>
          <a:lstStyle/>
          <a:p>
            <a:pPr algn="r"/>
            <a:r>
              <a:rPr lang="en-US" dirty="0" smtClean="0">
                <a:solidFill>
                  <a:srgbClr val="008000"/>
                </a:solidFill>
                <a:latin typeface="Papyrus"/>
                <a:cs typeface="Papyrus"/>
              </a:rPr>
              <a:t>Pre Islamic History</a:t>
            </a:r>
            <a:endParaRPr lang="en-US" dirty="0">
              <a:solidFill>
                <a:srgbClr val="008000"/>
              </a:solidFill>
              <a:latin typeface="Papyrus"/>
              <a:cs typeface="Papyrus"/>
            </a:endParaRPr>
          </a:p>
        </p:txBody>
      </p:sp>
      <p:sp>
        <p:nvSpPr>
          <p:cNvPr id="3" name="Subtitle 2"/>
          <p:cNvSpPr>
            <a:spLocks noGrp="1"/>
          </p:cNvSpPr>
          <p:nvPr>
            <p:ph type="subTitle" idx="1"/>
          </p:nvPr>
        </p:nvSpPr>
        <p:spPr>
          <a:xfrm>
            <a:off x="925702" y="1792456"/>
            <a:ext cx="7341034" cy="3846344"/>
          </a:xfrm>
        </p:spPr>
        <p:txBody>
          <a:bodyPr/>
          <a:lstStyle/>
          <a:p>
            <a:pPr marL="457200" indent="-457200" algn="l">
              <a:buFont typeface="Arial"/>
              <a:buChar char="•"/>
            </a:pPr>
            <a:r>
              <a:rPr lang="en-US" dirty="0" smtClean="0">
                <a:solidFill>
                  <a:srgbClr val="008000"/>
                </a:solidFill>
                <a:latin typeface="Papyrus"/>
                <a:cs typeface="Papyrus"/>
              </a:rPr>
              <a:t>Decedents of Ishmael.</a:t>
            </a:r>
          </a:p>
          <a:p>
            <a:pPr marL="457200" indent="-457200" algn="l">
              <a:buFont typeface="Arial"/>
              <a:buChar char="•"/>
            </a:pPr>
            <a:r>
              <a:rPr lang="en-US" dirty="0" smtClean="0">
                <a:solidFill>
                  <a:srgbClr val="008000"/>
                </a:solidFill>
                <a:latin typeface="Papyrus"/>
                <a:cs typeface="Papyrus"/>
              </a:rPr>
              <a:t>Many pagan religions1</a:t>
            </a:r>
          </a:p>
          <a:p>
            <a:pPr marL="457200" indent="-457200" algn="l">
              <a:buFont typeface="Arial"/>
              <a:buChar char="•"/>
            </a:pPr>
            <a:r>
              <a:rPr lang="en-US" dirty="0" err="1" smtClean="0">
                <a:solidFill>
                  <a:srgbClr val="008000"/>
                </a:solidFill>
                <a:latin typeface="Papyrus"/>
                <a:cs typeface="Papyrus"/>
              </a:rPr>
              <a:t>Warraqa</a:t>
            </a:r>
            <a:r>
              <a:rPr lang="en-US" dirty="0" smtClean="0">
                <a:solidFill>
                  <a:srgbClr val="008000"/>
                </a:solidFill>
                <a:latin typeface="Papyrus"/>
                <a:cs typeface="Papyrus"/>
              </a:rPr>
              <a:t> </a:t>
            </a:r>
            <a:r>
              <a:rPr lang="en-US" dirty="0" err="1" smtClean="0">
                <a:solidFill>
                  <a:srgbClr val="008000"/>
                </a:solidFill>
                <a:latin typeface="Papyrus"/>
                <a:cs typeface="Papyrus"/>
              </a:rPr>
              <a:t>Ibn</a:t>
            </a:r>
            <a:r>
              <a:rPr lang="en-US" dirty="0" smtClean="0">
                <a:solidFill>
                  <a:srgbClr val="008000"/>
                </a:solidFill>
                <a:latin typeface="Papyrus"/>
                <a:cs typeface="Papyrus"/>
              </a:rPr>
              <a:t> </a:t>
            </a:r>
            <a:r>
              <a:rPr lang="en-US" dirty="0" err="1" smtClean="0">
                <a:solidFill>
                  <a:srgbClr val="008000"/>
                </a:solidFill>
                <a:latin typeface="Papyrus"/>
                <a:cs typeface="Papyrus"/>
              </a:rPr>
              <a:t>nofal</a:t>
            </a:r>
            <a:r>
              <a:rPr lang="en-US" dirty="0" smtClean="0">
                <a:solidFill>
                  <a:srgbClr val="008000"/>
                </a:solidFill>
                <a:latin typeface="Papyrus"/>
                <a:cs typeface="Papyrus"/>
              </a:rPr>
              <a:t>.</a:t>
            </a:r>
          </a:p>
          <a:p>
            <a:pPr marL="457200" indent="-457200" algn="l">
              <a:buFont typeface="Arial"/>
              <a:buChar char="•"/>
            </a:pPr>
            <a:r>
              <a:rPr lang="en-US" dirty="0" err="1" smtClean="0">
                <a:solidFill>
                  <a:srgbClr val="008000"/>
                </a:solidFill>
                <a:latin typeface="Papyrus"/>
                <a:cs typeface="Papyrus"/>
              </a:rPr>
              <a:t>Ebionisim</a:t>
            </a:r>
            <a:endParaRPr lang="en-US" dirty="0" smtClean="0">
              <a:solidFill>
                <a:srgbClr val="008000"/>
              </a:solidFill>
              <a:latin typeface="Papyrus"/>
              <a:cs typeface="Papyrus"/>
            </a:endParaRPr>
          </a:p>
          <a:p>
            <a:pPr marL="457200" indent="-457200" algn="l">
              <a:buFont typeface="Arial"/>
              <a:buChar char="•"/>
            </a:pPr>
            <a:r>
              <a:rPr lang="en-US" dirty="0" err="1" smtClean="0">
                <a:solidFill>
                  <a:srgbClr val="008000"/>
                </a:solidFill>
                <a:latin typeface="Papyrus"/>
                <a:cs typeface="Papyrus"/>
              </a:rPr>
              <a:t>Cerinthianism</a:t>
            </a:r>
            <a:endParaRPr lang="en-US" dirty="0" smtClean="0">
              <a:solidFill>
                <a:srgbClr val="008000"/>
              </a:solidFill>
              <a:latin typeface="Papyrus"/>
              <a:cs typeface="Papyrus"/>
            </a:endParaRPr>
          </a:p>
          <a:p>
            <a:pPr marL="457200" indent="-457200" algn="l">
              <a:buFont typeface="Arial"/>
              <a:buChar char="•"/>
            </a:pPr>
            <a:endParaRPr lang="en-US" dirty="0">
              <a:solidFill>
                <a:srgbClr val="008000"/>
              </a:solidFill>
              <a:latin typeface="Papyrus"/>
              <a:cs typeface="Papyrus"/>
            </a:endParaRPr>
          </a:p>
        </p:txBody>
      </p:sp>
    </p:spTree>
    <p:extLst>
      <p:ext uri="{BB962C8B-B14F-4D97-AF65-F5344CB8AC3E}">
        <p14:creationId xmlns:p14="http://schemas.microsoft.com/office/powerpoint/2010/main" val="33079950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109551"/>
            <a:ext cx="7772400" cy="1470025"/>
          </a:xfrm>
        </p:spPr>
        <p:txBody>
          <a:bodyPr/>
          <a:lstStyle/>
          <a:p>
            <a:pPr algn="r"/>
            <a:r>
              <a:rPr lang="en-US" dirty="0" smtClean="0">
                <a:solidFill>
                  <a:srgbClr val="008000"/>
                </a:solidFill>
                <a:latin typeface="Papyrus"/>
                <a:cs typeface="Papyrus"/>
              </a:rPr>
              <a:t>History</a:t>
            </a:r>
            <a:endParaRPr lang="en-US" dirty="0">
              <a:solidFill>
                <a:srgbClr val="008000"/>
              </a:solidFill>
              <a:latin typeface="Papyrus"/>
              <a:cs typeface="Papyrus"/>
            </a:endParaRPr>
          </a:p>
        </p:txBody>
      </p:sp>
      <p:sp>
        <p:nvSpPr>
          <p:cNvPr id="3" name="Subtitle 2"/>
          <p:cNvSpPr>
            <a:spLocks noGrp="1"/>
          </p:cNvSpPr>
          <p:nvPr>
            <p:ph type="subTitle" idx="1"/>
          </p:nvPr>
        </p:nvSpPr>
        <p:spPr>
          <a:xfrm>
            <a:off x="387503" y="1579576"/>
            <a:ext cx="8503543" cy="4877544"/>
          </a:xfrm>
        </p:spPr>
        <p:txBody>
          <a:bodyPr>
            <a:normAutofit/>
          </a:bodyPr>
          <a:lstStyle/>
          <a:p>
            <a:pPr marL="457200" indent="-457200" algn="l">
              <a:buFont typeface="Arial"/>
              <a:buChar char="•"/>
            </a:pPr>
            <a:r>
              <a:rPr lang="en-US" dirty="0" smtClean="0">
                <a:solidFill>
                  <a:srgbClr val="008000"/>
                </a:solidFill>
                <a:latin typeface="Papyrus"/>
                <a:cs typeface="Papyrus"/>
              </a:rPr>
              <a:t>Muhammad 570 AD- 632 AD</a:t>
            </a:r>
          </a:p>
          <a:p>
            <a:pPr marL="457200" indent="-457200" algn="l">
              <a:buFont typeface="Arial"/>
              <a:buChar char="•"/>
            </a:pPr>
            <a:r>
              <a:rPr lang="en-US" dirty="0" smtClean="0">
                <a:solidFill>
                  <a:srgbClr val="008000"/>
                </a:solidFill>
                <a:latin typeface="Papyrus"/>
                <a:cs typeface="Papyrus"/>
              </a:rPr>
              <a:t>Married Khadija at 25 </a:t>
            </a:r>
            <a:r>
              <a:rPr lang="en-US" dirty="0" err="1" smtClean="0">
                <a:solidFill>
                  <a:srgbClr val="008000"/>
                </a:solidFill>
                <a:latin typeface="Papyrus"/>
                <a:cs typeface="Papyrus"/>
              </a:rPr>
              <a:t>y.o</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Muhammad had 12 wives and many concubines.</a:t>
            </a:r>
          </a:p>
          <a:p>
            <a:pPr marL="457200" indent="-457200" algn="l">
              <a:buFont typeface="Arial"/>
              <a:buChar char="•"/>
            </a:pPr>
            <a:r>
              <a:rPr lang="en-US" dirty="0" smtClean="0">
                <a:solidFill>
                  <a:srgbClr val="008000"/>
                </a:solidFill>
                <a:latin typeface="Papyrus"/>
                <a:cs typeface="Papyrus"/>
              </a:rPr>
              <a:t>Muhammad has visions.</a:t>
            </a:r>
          </a:p>
          <a:p>
            <a:pPr marL="457200" indent="-457200" algn="l">
              <a:buFont typeface="Arial"/>
              <a:buChar char="•"/>
            </a:pPr>
            <a:r>
              <a:rPr lang="en-US" dirty="0" smtClean="0">
                <a:solidFill>
                  <a:srgbClr val="008000"/>
                </a:solidFill>
                <a:latin typeface="Papyrus"/>
                <a:cs typeface="Papyrus"/>
              </a:rPr>
              <a:t>People of Mecca turn on Muhammad.</a:t>
            </a:r>
          </a:p>
          <a:p>
            <a:pPr marL="457200" indent="-457200" algn="l">
              <a:buFont typeface="Arial"/>
              <a:buChar char="•"/>
            </a:pPr>
            <a:r>
              <a:rPr lang="en-US" dirty="0" smtClean="0">
                <a:solidFill>
                  <a:srgbClr val="008000"/>
                </a:solidFill>
                <a:latin typeface="Papyrus"/>
                <a:cs typeface="Papyrus"/>
              </a:rPr>
              <a:t>622 A.D. Muhammad goes to Medina (El </a:t>
            </a:r>
            <a:r>
              <a:rPr lang="en-US" dirty="0" err="1" smtClean="0">
                <a:solidFill>
                  <a:srgbClr val="008000"/>
                </a:solidFill>
                <a:latin typeface="Papyrus"/>
                <a:cs typeface="Papyrus"/>
              </a:rPr>
              <a:t>Hijra</a:t>
            </a:r>
            <a:r>
              <a:rPr lang="en-US" dirty="0" smtClean="0">
                <a:solidFill>
                  <a:srgbClr val="008000"/>
                </a:solidFill>
                <a:latin typeface="Papyrus"/>
                <a:cs typeface="Papyrus"/>
              </a:rPr>
              <a:t>)</a:t>
            </a:r>
          </a:p>
          <a:p>
            <a:pPr marL="457200" indent="-457200" algn="l">
              <a:buFont typeface="Arial"/>
              <a:buChar char="•"/>
            </a:pPr>
            <a:endParaRPr lang="en-US" dirty="0" smtClean="0">
              <a:solidFill>
                <a:srgbClr val="008000"/>
              </a:solidFill>
              <a:latin typeface="Papyrus"/>
              <a:cs typeface="Papyrus"/>
            </a:endParaRPr>
          </a:p>
          <a:p>
            <a:pPr marL="457200" indent="-457200" algn="l">
              <a:buFont typeface="Arial"/>
              <a:buChar char="•"/>
            </a:pPr>
            <a:endParaRPr lang="en-US" dirty="0" smtClean="0">
              <a:solidFill>
                <a:srgbClr val="008000"/>
              </a:solidFill>
              <a:latin typeface="Papyrus"/>
              <a:cs typeface="Papyrus"/>
            </a:endParaRPr>
          </a:p>
          <a:p>
            <a:pPr marL="457200" indent="-457200" algn="l">
              <a:buFont typeface="Arial"/>
              <a:buChar char="•"/>
            </a:pPr>
            <a:endParaRPr lang="en-US" dirty="0" smtClean="0">
              <a:solidFill>
                <a:srgbClr val="008000"/>
              </a:solidFill>
              <a:latin typeface="Papyrus"/>
              <a:cs typeface="Papyrus"/>
            </a:endParaRPr>
          </a:p>
        </p:txBody>
      </p:sp>
    </p:spTree>
    <p:extLst>
      <p:ext uri="{BB962C8B-B14F-4D97-AF65-F5344CB8AC3E}">
        <p14:creationId xmlns:p14="http://schemas.microsoft.com/office/powerpoint/2010/main" val="39733924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193289"/>
            <a:ext cx="7772400" cy="1470025"/>
          </a:xfrm>
        </p:spPr>
        <p:txBody>
          <a:bodyPr/>
          <a:lstStyle/>
          <a:p>
            <a:pPr algn="r"/>
            <a:r>
              <a:rPr lang="en-US" dirty="0" smtClean="0">
                <a:solidFill>
                  <a:srgbClr val="008000"/>
                </a:solidFill>
                <a:latin typeface="Papyrus"/>
                <a:cs typeface="Papyrus"/>
              </a:rPr>
              <a:t>History</a:t>
            </a:r>
            <a:endParaRPr lang="en-US" dirty="0">
              <a:solidFill>
                <a:srgbClr val="008000"/>
              </a:solidFill>
              <a:latin typeface="Papyrus"/>
              <a:cs typeface="Papyrus"/>
            </a:endParaRPr>
          </a:p>
        </p:txBody>
      </p:sp>
      <p:sp>
        <p:nvSpPr>
          <p:cNvPr id="3" name="Subtitle 2"/>
          <p:cNvSpPr>
            <a:spLocks noGrp="1"/>
          </p:cNvSpPr>
          <p:nvPr>
            <p:ph type="subTitle" idx="1"/>
          </p:nvPr>
        </p:nvSpPr>
        <p:spPr>
          <a:xfrm>
            <a:off x="947230" y="1829517"/>
            <a:ext cx="7319506" cy="4390842"/>
          </a:xfrm>
        </p:spPr>
        <p:txBody>
          <a:bodyPr/>
          <a:lstStyle/>
          <a:p>
            <a:pPr marL="457200" indent="-457200" algn="l">
              <a:buFont typeface="Arial"/>
              <a:buChar char="•"/>
            </a:pPr>
            <a:r>
              <a:rPr lang="en-US" dirty="0" smtClean="0">
                <a:solidFill>
                  <a:srgbClr val="008000"/>
                </a:solidFill>
                <a:latin typeface="Papyrus"/>
                <a:cs typeface="Papyrus"/>
              </a:rPr>
              <a:t>In Medina Muhammad becomes powerful.</a:t>
            </a:r>
          </a:p>
          <a:p>
            <a:pPr marL="457200" indent="-457200" algn="l">
              <a:buFont typeface="Arial"/>
              <a:buChar char="•"/>
            </a:pPr>
            <a:r>
              <a:rPr lang="en-US" dirty="0" smtClean="0">
                <a:solidFill>
                  <a:srgbClr val="008000"/>
                </a:solidFill>
                <a:latin typeface="Papyrus"/>
                <a:cs typeface="Papyrus"/>
              </a:rPr>
              <a:t>Prophet of the Jews and Christians.</a:t>
            </a:r>
          </a:p>
          <a:p>
            <a:pPr marL="457200" indent="-457200" algn="l">
              <a:buFont typeface="Arial"/>
              <a:buChar char="•"/>
            </a:pPr>
            <a:r>
              <a:rPr lang="en-US" dirty="0" smtClean="0">
                <a:solidFill>
                  <a:srgbClr val="008000"/>
                </a:solidFill>
                <a:latin typeface="Papyrus"/>
                <a:cs typeface="Papyrus"/>
              </a:rPr>
              <a:t>630 A.D. Muhammad invades Mecca.</a:t>
            </a:r>
          </a:p>
          <a:p>
            <a:pPr marL="457200" indent="-457200" algn="l">
              <a:buFont typeface="Arial"/>
              <a:buChar char="•"/>
            </a:pPr>
            <a:r>
              <a:rPr lang="en-US" dirty="0" smtClean="0">
                <a:solidFill>
                  <a:srgbClr val="008000"/>
                </a:solidFill>
                <a:latin typeface="Papyrus"/>
                <a:cs typeface="Papyrus"/>
              </a:rPr>
              <a:t>632 A.D. </a:t>
            </a:r>
            <a:r>
              <a:rPr lang="en-US" dirty="0" err="1" smtClean="0">
                <a:solidFill>
                  <a:srgbClr val="008000"/>
                </a:solidFill>
                <a:latin typeface="Papyrus"/>
                <a:cs typeface="Papyrus"/>
              </a:rPr>
              <a:t>Muhammed</a:t>
            </a:r>
            <a:r>
              <a:rPr lang="en-US" dirty="0" smtClean="0">
                <a:solidFill>
                  <a:srgbClr val="008000"/>
                </a:solidFill>
                <a:latin typeface="Papyrus"/>
                <a:cs typeface="Papyrus"/>
              </a:rPr>
              <a:t> dies aged 62.</a:t>
            </a:r>
          </a:p>
          <a:p>
            <a:pPr marL="457200" indent="-457200" algn="l">
              <a:buFont typeface="Arial"/>
              <a:buChar char="•"/>
            </a:pPr>
            <a:r>
              <a:rPr lang="en-US" dirty="0" err="1" smtClean="0">
                <a:solidFill>
                  <a:srgbClr val="008000"/>
                </a:solidFill>
                <a:latin typeface="Papyrus"/>
                <a:cs typeface="Papyrus"/>
              </a:rPr>
              <a:t>Succed</a:t>
            </a:r>
            <a:r>
              <a:rPr lang="en-US" dirty="0" smtClean="0">
                <a:solidFill>
                  <a:srgbClr val="008000"/>
                </a:solidFill>
                <a:latin typeface="Papyrus"/>
                <a:cs typeface="Papyrus"/>
              </a:rPr>
              <a:t> by Abu </a:t>
            </a:r>
            <a:r>
              <a:rPr lang="en-US" dirty="0" err="1" smtClean="0">
                <a:solidFill>
                  <a:srgbClr val="008000"/>
                </a:solidFill>
                <a:latin typeface="Papyrus"/>
                <a:cs typeface="Papyrus"/>
              </a:rPr>
              <a:t>Bakr</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Muhammad the perfect man.</a:t>
            </a:r>
          </a:p>
          <a:p>
            <a:pPr marL="457200" indent="-457200" algn="l">
              <a:buFont typeface="Arial"/>
              <a:buChar char="•"/>
            </a:pPr>
            <a:endParaRPr lang="en-US" dirty="0">
              <a:solidFill>
                <a:srgbClr val="008000"/>
              </a:solidFill>
              <a:latin typeface="Papyrus"/>
              <a:cs typeface="Papyrus"/>
            </a:endParaRPr>
          </a:p>
        </p:txBody>
      </p:sp>
    </p:spTree>
    <p:extLst>
      <p:ext uri="{BB962C8B-B14F-4D97-AF65-F5344CB8AC3E}">
        <p14:creationId xmlns:p14="http://schemas.microsoft.com/office/powerpoint/2010/main" val="10151037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2">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0"/>
            <a:ext cx="7772400" cy="753331"/>
          </a:xfrm>
        </p:spPr>
        <p:txBody>
          <a:bodyPr>
            <a:normAutofit fontScale="90000"/>
          </a:bodyPr>
          <a:lstStyle/>
          <a:p>
            <a:r>
              <a:rPr lang="en-US" dirty="0" smtClean="0">
                <a:solidFill>
                  <a:srgbClr val="008000"/>
                </a:solidFill>
                <a:latin typeface="Papyrus"/>
                <a:cs typeface="Papyrus"/>
              </a:rPr>
              <a:t>Summary</a:t>
            </a:r>
            <a:endParaRPr lang="en-US" dirty="0">
              <a:solidFill>
                <a:srgbClr val="008000"/>
              </a:solidFill>
              <a:latin typeface="Papyrus"/>
              <a:cs typeface="Papyrus"/>
            </a:endParaRPr>
          </a:p>
        </p:txBody>
      </p:sp>
      <p:sp>
        <p:nvSpPr>
          <p:cNvPr id="3" name="Subtitle 2"/>
          <p:cNvSpPr>
            <a:spLocks noGrp="1"/>
          </p:cNvSpPr>
          <p:nvPr>
            <p:ph type="subTitle" idx="1"/>
          </p:nvPr>
        </p:nvSpPr>
        <p:spPr>
          <a:xfrm>
            <a:off x="452087" y="753331"/>
            <a:ext cx="8438960" cy="5660743"/>
          </a:xfrm>
        </p:spPr>
        <p:txBody>
          <a:bodyPr>
            <a:noAutofit/>
          </a:bodyPr>
          <a:lstStyle/>
          <a:p>
            <a:pPr algn="l"/>
            <a:r>
              <a:rPr lang="en-US" sz="2000" b="1" dirty="0">
                <a:solidFill>
                  <a:srgbClr val="008000"/>
                </a:solidFill>
                <a:latin typeface="Papyrus"/>
                <a:cs typeface="Papyrus"/>
              </a:rPr>
              <a:t>570:</a:t>
            </a:r>
            <a:r>
              <a:rPr lang="en-US" sz="2000" dirty="0">
                <a:solidFill>
                  <a:srgbClr val="008000"/>
                </a:solidFill>
                <a:latin typeface="Papyrus"/>
                <a:cs typeface="Papyrus"/>
              </a:rPr>
              <a:t> Mohammed is born in Mecca</a:t>
            </a:r>
          </a:p>
          <a:p>
            <a:pPr algn="l"/>
            <a:r>
              <a:rPr lang="en-US" sz="2000" b="1" dirty="0">
                <a:solidFill>
                  <a:srgbClr val="008000"/>
                </a:solidFill>
                <a:latin typeface="Papyrus"/>
                <a:cs typeface="Papyrus"/>
              </a:rPr>
              <a:t>573:</a:t>
            </a:r>
            <a:r>
              <a:rPr lang="en-US" sz="2000" dirty="0">
                <a:solidFill>
                  <a:srgbClr val="008000"/>
                </a:solidFill>
                <a:latin typeface="Papyrus"/>
                <a:cs typeface="Papyrus"/>
              </a:rPr>
              <a:t> Abu </a:t>
            </a:r>
            <a:r>
              <a:rPr lang="en-US" sz="2000" dirty="0" err="1">
                <a:solidFill>
                  <a:srgbClr val="008000"/>
                </a:solidFill>
                <a:latin typeface="Papyrus"/>
                <a:cs typeface="Papyrus"/>
              </a:rPr>
              <a:t>Bekr</a:t>
            </a:r>
            <a:r>
              <a:rPr lang="en-US" sz="2000" dirty="0">
                <a:solidFill>
                  <a:srgbClr val="008000"/>
                </a:solidFill>
                <a:latin typeface="Papyrus"/>
                <a:cs typeface="Papyrus"/>
              </a:rPr>
              <a:t>, Mohammed's father in law and first Caliph of the Mohammedans is born </a:t>
            </a:r>
          </a:p>
          <a:p>
            <a:pPr algn="l"/>
            <a:r>
              <a:rPr lang="en-US" sz="2000" b="1" dirty="0">
                <a:solidFill>
                  <a:srgbClr val="008000"/>
                </a:solidFill>
                <a:latin typeface="Papyrus"/>
                <a:cs typeface="Papyrus"/>
              </a:rPr>
              <a:t>606:</a:t>
            </a:r>
            <a:r>
              <a:rPr lang="en-US" sz="2000" dirty="0">
                <a:solidFill>
                  <a:srgbClr val="008000"/>
                </a:solidFill>
                <a:latin typeface="Papyrus"/>
                <a:cs typeface="Papyrus"/>
              </a:rPr>
              <a:t> Fatima, Mohammed's daughter is born </a:t>
            </a:r>
          </a:p>
          <a:p>
            <a:pPr algn="l"/>
            <a:r>
              <a:rPr lang="en-US" sz="2000" b="1" dirty="0">
                <a:solidFill>
                  <a:srgbClr val="008000"/>
                </a:solidFill>
                <a:latin typeface="Papyrus"/>
                <a:cs typeface="Papyrus"/>
              </a:rPr>
              <a:t>610:</a:t>
            </a:r>
            <a:r>
              <a:rPr lang="en-US" sz="2000" dirty="0">
                <a:solidFill>
                  <a:srgbClr val="008000"/>
                </a:solidFill>
                <a:latin typeface="Papyrus"/>
                <a:cs typeface="Papyrus"/>
              </a:rPr>
              <a:t> Mohammed has a vision on Mount </a:t>
            </a:r>
            <a:r>
              <a:rPr lang="en-US" sz="2000" dirty="0" err="1">
                <a:solidFill>
                  <a:srgbClr val="008000"/>
                </a:solidFill>
                <a:latin typeface="Papyrus"/>
                <a:cs typeface="Papyrus"/>
              </a:rPr>
              <a:t>Hira</a:t>
            </a:r>
            <a:r>
              <a:rPr lang="en-US" sz="2000" dirty="0">
                <a:solidFill>
                  <a:srgbClr val="008000"/>
                </a:solidFill>
                <a:latin typeface="Papyrus"/>
                <a:cs typeface="Papyrus"/>
              </a:rPr>
              <a:t> </a:t>
            </a:r>
          </a:p>
          <a:p>
            <a:pPr algn="l"/>
            <a:r>
              <a:rPr lang="en-US" sz="2000" b="1" dirty="0">
                <a:solidFill>
                  <a:srgbClr val="008000"/>
                </a:solidFill>
                <a:latin typeface="Papyrus"/>
                <a:cs typeface="Papyrus"/>
              </a:rPr>
              <a:t>615:</a:t>
            </a:r>
            <a:r>
              <a:rPr lang="en-US" sz="2000" dirty="0">
                <a:solidFill>
                  <a:srgbClr val="008000"/>
                </a:solidFill>
                <a:latin typeface="Papyrus"/>
                <a:cs typeface="Papyrus"/>
              </a:rPr>
              <a:t> Mohammed starts teaching his religion. </a:t>
            </a:r>
          </a:p>
          <a:p>
            <a:pPr algn="l"/>
            <a:r>
              <a:rPr lang="en-US" sz="2000" b="1" dirty="0">
                <a:solidFill>
                  <a:srgbClr val="008000"/>
                </a:solidFill>
                <a:latin typeface="Papyrus"/>
                <a:cs typeface="Papyrus"/>
              </a:rPr>
              <a:t>622:</a:t>
            </a:r>
            <a:r>
              <a:rPr lang="en-US" sz="2000" dirty="0">
                <a:solidFill>
                  <a:srgbClr val="008000"/>
                </a:solidFill>
                <a:latin typeface="Papyrus"/>
                <a:cs typeface="Papyrus"/>
              </a:rPr>
              <a:t> Mohammed is forced to flee Mecca for Medina. This event is called the Hegira and is year one on the calendar for Islam. </a:t>
            </a:r>
          </a:p>
          <a:p>
            <a:pPr algn="l"/>
            <a:r>
              <a:rPr lang="en-US" sz="2000" b="1" dirty="0">
                <a:solidFill>
                  <a:srgbClr val="008000"/>
                </a:solidFill>
                <a:latin typeface="Papyrus"/>
                <a:cs typeface="Papyrus"/>
              </a:rPr>
              <a:t>624:</a:t>
            </a:r>
            <a:r>
              <a:rPr lang="en-US" sz="2000" dirty="0">
                <a:solidFill>
                  <a:srgbClr val="008000"/>
                </a:solidFill>
                <a:latin typeface="Papyrus"/>
                <a:cs typeface="Papyrus"/>
              </a:rPr>
              <a:t> Mohammed marries Aisha who is the ten-year-old daughter of Abu </a:t>
            </a:r>
            <a:r>
              <a:rPr lang="en-US" sz="2000" dirty="0" err="1">
                <a:solidFill>
                  <a:srgbClr val="008000"/>
                </a:solidFill>
                <a:latin typeface="Papyrus"/>
                <a:cs typeface="Papyrus"/>
              </a:rPr>
              <a:t>Bekr</a:t>
            </a:r>
            <a:r>
              <a:rPr lang="en-US" sz="2000" dirty="0">
                <a:solidFill>
                  <a:srgbClr val="008000"/>
                </a:solidFill>
                <a:latin typeface="Papyrus"/>
                <a:cs typeface="Papyrus"/>
              </a:rPr>
              <a:t>. </a:t>
            </a:r>
          </a:p>
          <a:p>
            <a:pPr algn="l"/>
            <a:r>
              <a:rPr lang="en-US" sz="2000" b="1" dirty="0">
                <a:solidFill>
                  <a:srgbClr val="008000"/>
                </a:solidFill>
                <a:latin typeface="Papyrus"/>
                <a:cs typeface="Papyrus"/>
              </a:rPr>
              <a:t>625:</a:t>
            </a:r>
            <a:r>
              <a:rPr lang="en-US" sz="2000" dirty="0">
                <a:solidFill>
                  <a:srgbClr val="008000"/>
                </a:solidFill>
                <a:latin typeface="Papyrus"/>
                <a:cs typeface="Papyrus"/>
              </a:rPr>
              <a:t> Mohammed begins to dictate the Koran. </a:t>
            </a:r>
          </a:p>
          <a:p>
            <a:pPr algn="l"/>
            <a:r>
              <a:rPr lang="en-US" sz="2000" b="1" dirty="0">
                <a:solidFill>
                  <a:srgbClr val="008000"/>
                </a:solidFill>
                <a:latin typeface="Papyrus"/>
                <a:cs typeface="Papyrus"/>
              </a:rPr>
              <a:t>627:</a:t>
            </a:r>
            <a:r>
              <a:rPr lang="en-US" sz="2000" dirty="0">
                <a:solidFill>
                  <a:srgbClr val="008000"/>
                </a:solidFill>
                <a:latin typeface="Papyrus"/>
                <a:cs typeface="Papyrus"/>
              </a:rPr>
              <a:t> Mohammed's enemies from Mecca besiege Medina and slaughter 700 Jews. </a:t>
            </a:r>
          </a:p>
          <a:p>
            <a:pPr algn="l"/>
            <a:r>
              <a:rPr lang="en-US" sz="2000" b="1" dirty="0">
                <a:solidFill>
                  <a:srgbClr val="008000"/>
                </a:solidFill>
                <a:latin typeface="Papyrus"/>
                <a:cs typeface="Papyrus"/>
              </a:rPr>
              <a:t>628:</a:t>
            </a:r>
            <a:r>
              <a:rPr lang="en-US" sz="2000" dirty="0">
                <a:solidFill>
                  <a:srgbClr val="008000"/>
                </a:solidFill>
                <a:latin typeface="Papyrus"/>
                <a:cs typeface="Papyrus"/>
              </a:rPr>
              <a:t> Mohammed captures Mecca and writes letters to all the rulers of the world explaining the principles of the Moslem faith. </a:t>
            </a:r>
          </a:p>
          <a:p>
            <a:pPr algn="l"/>
            <a:r>
              <a:rPr lang="en-US" sz="2000" b="1" dirty="0">
                <a:solidFill>
                  <a:srgbClr val="008000"/>
                </a:solidFill>
                <a:latin typeface="Papyrus"/>
                <a:cs typeface="Papyrus"/>
              </a:rPr>
              <a:t>632:</a:t>
            </a:r>
            <a:r>
              <a:rPr lang="en-US" sz="2000" dirty="0">
                <a:solidFill>
                  <a:srgbClr val="008000"/>
                </a:solidFill>
                <a:latin typeface="Papyrus"/>
                <a:cs typeface="Papyrus"/>
              </a:rPr>
              <a:t> Mohammed dies he is replaced by Abu </a:t>
            </a:r>
            <a:r>
              <a:rPr lang="en-US" sz="2000" dirty="0" err="1">
                <a:solidFill>
                  <a:srgbClr val="008000"/>
                </a:solidFill>
                <a:latin typeface="Papyrus"/>
                <a:cs typeface="Papyrus"/>
              </a:rPr>
              <a:t>Bekr</a:t>
            </a:r>
            <a:r>
              <a:rPr lang="en-US" sz="2000" dirty="0">
                <a:solidFill>
                  <a:srgbClr val="008000"/>
                </a:solidFill>
                <a:latin typeface="Papyrus"/>
                <a:cs typeface="Papyrus"/>
              </a:rPr>
              <a:t> who makes his capital Medina. Fatima also dies. </a:t>
            </a:r>
          </a:p>
          <a:p>
            <a:pPr algn="l"/>
            <a:endParaRPr lang="en-US" sz="2000" dirty="0">
              <a:latin typeface="Papyrus"/>
              <a:cs typeface="Papyrus"/>
            </a:endParaRPr>
          </a:p>
        </p:txBody>
      </p:sp>
    </p:spTree>
    <p:extLst>
      <p:ext uri="{BB962C8B-B14F-4D97-AF65-F5344CB8AC3E}">
        <p14:creationId xmlns:p14="http://schemas.microsoft.com/office/powerpoint/2010/main" val="10532584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387427"/>
            <a:ext cx="7772400" cy="1033139"/>
          </a:xfrm>
        </p:spPr>
        <p:txBody>
          <a:bodyPr/>
          <a:lstStyle/>
          <a:p>
            <a:pPr algn="r"/>
            <a:r>
              <a:rPr lang="en-US" dirty="0" smtClean="0">
                <a:solidFill>
                  <a:srgbClr val="008000"/>
                </a:solidFill>
                <a:latin typeface="Papyrus"/>
                <a:cs typeface="Papyrus"/>
              </a:rPr>
              <a:t>Spread of Islam</a:t>
            </a:r>
            <a:endParaRPr lang="en-US" dirty="0">
              <a:solidFill>
                <a:srgbClr val="008000"/>
              </a:solidFill>
              <a:latin typeface="Papyrus"/>
              <a:cs typeface="Papyrus"/>
            </a:endParaRPr>
          </a:p>
        </p:txBody>
      </p:sp>
      <p:sp>
        <p:nvSpPr>
          <p:cNvPr id="3" name="Subtitle 2"/>
          <p:cNvSpPr>
            <a:spLocks noGrp="1"/>
          </p:cNvSpPr>
          <p:nvPr>
            <p:ph type="subTitle" idx="1"/>
          </p:nvPr>
        </p:nvSpPr>
        <p:spPr>
          <a:xfrm>
            <a:off x="685801" y="1786470"/>
            <a:ext cx="8011494" cy="4433888"/>
          </a:xfrm>
        </p:spPr>
        <p:txBody>
          <a:bodyPr/>
          <a:lstStyle/>
          <a:p>
            <a:pPr algn="l"/>
            <a:r>
              <a:rPr lang="en-US" dirty="0" smtClean="0">
                <a:solidFill>
                  <a:srgbClr val="008000"/>
                </a:solidFill>
                <a:latin typeface="Papyrus"/>
                <a:cs typeface="Papyrus"/>
              </a:rPr>
              <a:t>Golden Age:</a:t>
            </a:r>
          </a:p>
          <a:p>
            <a:pPr algn="l"/>
            <a:endParaRPr lang="en-US" dirty="0" smtClean="0">
              <a:solidFill>
                <a:srgbClr val="008000"/>
              </a:solidFill>
              <a:latin typeface="Papyrus"/>
              <a:cs typeface="Papyrus"/>
            </a:endParaRPr>
          </a:p>
          <a:p>
            <a:pPr marL="457200" indent="-457200" algn="l">
              <a:buFont typeface="Arial"/>
              <a:buChar char="•"/>
            </a:pPr>
            <a:r>
              <a:rPr lang="en-US" dirty="0" smtClean="0">
                <a:solidFill>
                  <a:srgbClr val="008000"/>
                </a:solidFill>
                <a:latin typeface="Papyrus"/>
                <a:cs typeface="Papyrus"/>
              </a:rPr>
              <a:t>632-634 Abu </a:t>
            </a:r>
            <a:r>
              <a:rPr lang="en-US" dirty="0" err="1" smtClean="0">
                <a:solidFill>
                  <a:srgbClr val="008000"/>
                </a:solidFill>
                <a:latin typeface="Papyrus"/>
                <a:cs typeface="Papyrus"/>
              </a:rPr>
              <a:t>Bakr</a:t>
            </a:r>
            <a:r>
              <a:rPr lang="en-US" dirty="0" smtClean="0">
                <a:solidFill>
                  <a:srgbClr val="008000"/>
                </a:solidFill>
                <a:latin typeface="Papyrus"/>
                <a:cs typeface="Papyrus"/>
              </a:rPr>
              <a:t> (1</a:t>
            </a:r>
            <a:r>
              <a:rPr lang="en-US" baseline="30000" dirty="0" smtClean="0">
                <a:solidFill>
                  <a:srgbClr val="008000"/>
                </a:solidFill>
                <a:latin typeface="Papyrus"/>
                <a:cs typeface="Papyrus"/>
              </a:rPr>
              <a:t>st</a:t>
            </a:r>
            <a:r>
              <a:rPr lang="en-US" dirty="0" smtClean="0">
                <a:solidFill>
                  <a:srgbClr val="008000"/>
                </a:solidFill>
                <a:latin typeface="Papyrus"/>
                <a:cs typeface="Papyrus"/>
              </a:rPr>
              <a:t> Islamic Caliph)</a:t>
            </a:r>
          </a:p>
          <a:p>
            <a:pPr marL="457200" indent="-457200" algn="l">
              <a:buFont typeface="Arial"/>
              <a:buChar char="•"/>
            </a:pPr>
            <a:r>
              <a:rPr lang="en-US" dirty="0" smtClean="0">
                <a:solidFill>
                  <a:srgbClr val="008000"/>
                </a:solidFill>
                <a:latin typeface="Papyrus"/>
                <a:cs typeface="Papyrus"/>
              </a:rPr>
              <a:t>634-644 Omar (</a:t>
            </a:r>
            <a:r>
              <a:rPr lang="en-US" dirty="0" err="1" smtClean="0">
                <a:solidFill>
                  <a:srgbClr val="008000"/>
                </a:solidFill>
                <a:latin typeface="Papyrus"/>
                <a:cs typeface="Papyrus"/>
              </a:rPr>
              <a:t>assissinated</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644 – 656 Othman (</a:t>
            </a:r>
            <a:r>
              <a:rPr lang="en-US" dirty="0" err="1" smtClean="0">
                <a:solidFill>
                  <a:srgbClr val="008000"/>
                </a:solidFill>
                <a:latin typeface="Papyrus"/>
                <a:cs typeface="Papyrus"/>
              </a:rPr>
              <a:t>assissinated</a:t>
            </a:r>
            <a:r>
              <a:rPr lang="en-US" dirty="0" smtClean="0">
                <a:solidFill>
                  <a:srgbClr val="008000"/>
                </a:solidFill>
                <a:latin typeface="Papyrus"/>
                <a:cs typeface="Papyrus"/>
              </a:rPr>
              <a:t>)</a:t>
            </a:r>
          </a:p>
          <a:p>
            <a:pPr marL="457200" indent="-457200" algn="l">
              <a:buFont typeface="Arial"/>
              <a:buChar char="•"/>
            </a:pPr>
            <a:r>
              <a:rPr lang="en-US" dirty="0" smtClean="0">
                <a:solidFill>
                  <a:srgbClr val="008000"/>
                </a:solidFill>
                <a:latin typeface="Papyrus"/>
                <a:cs typeface="Papyrus"/>
              </a:rPr>
              <a:t>656-661  Ali and his </a:t>
            </a:r>
            <a:r>
              <a:rPr lang="en-US" dirty="0" err="1" smtClean="0">
                <a:solidFill>
                  <a:srgbClr val="008000"/>
                </a:solidFill>
                <a:latin typeface="Papyrus"/>
                <a:cs typeface="Papyrus"/>
              </a:rPr>
              <a:t>descendents</a:t>
            </a:r>
            <a:r>
              <a:rPr lang="en-US" dirty="0" smtClean="0">
                <a:solidFill>
                  <a:srgbClr val="008000"/>
                </a:solidFill>
                <a:latin typeface="Papyrus"/>
                <a:cs typeface="Papyrus"/>
              </a:rPr>
              <a:t> – Shia (</a:t>
            </a:r>
            <a:r>
              <a:rPr lang="en-US" dirty="0" err="1" smtClean="0">
                <a:solidFill>
                  <a:srgbClr val="008000"/>
                </a:solidFill>
                <a:latin typeface="Papyrus"/>
                <a:cs typeface="Papyrus"/>
              </a:rPr>
              <a:t>assissinated</a:t>
            </a:r>
            <a:r>
              <a:rPr lang="en-US" dirty="0" smtClean="0">
                <a:solidFill>
                  <a:srgbClr val="008000"/>
                </a:solidFill>
                <a:latin typeface="Papyrus"/>
                <a:cs typeface="Papyrus"/>
              </a:rPr>
              <a:t>)</a:t>
            </a:r>
          </a:p>
          <a:p>
            <a:pPr marL="457200" indent="-457200" algn="l">
              <a:buFont typeface="Arial"/>
              <a:buChar char="•"/>
            </a:pPr>
            <a:endParaRPr lang="en-US" dirty="0">
              <a:solidFill>
                <a:srgbClr val="008000"/>
              </a:solidFill>
              <a:latin typeface="Papyrus"/>
              <a:cs typeface="Papyrus"/>
            </a:endParaRPr>
          </a:p>
        </p:txBody>
      </p:sp>
    </p:spTree>
    <p:extLst>
      <p:ext uri="{BB962C8B-B14F-4D97-AF65-F5344CB8AC3E}">
        <p14:creationId xmlns:p14="http://schemas.microsoft.com/office/powerpoint/2010/main" val="17820186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p:txBody>
          <a:bodyPr/>
          <a:lstStyle/>
          <a:p>
            <a:endParaRPr lang="en-US" dirty="0">
              <a:latin typeface="Papyrus"/>
              <a:cs typeface="Papyrus"/>
            </a:endParaRPr>
          </a:p>
        </p:txBody>
      </p:sp>
      <p:sp>
        <p:nvSpPr>
          <p:cNvPr id="3" name="Subtitle 2"/>
          <p:cNvSpPr>
            <a:spLocks noGrp="1"/>
          </p:cNvSpPr>
          <p:nvPr>
            <p:ph type="subTitle" idx="1"/>
          </p:nvPr>
        </p:nvSpPr>
        <p:spPr/>
        <p:txBody>
          <a:bodyPr/>
          <a:lstStyle/>
          <a:p>
            <a:endParaRPr lang="en-US" dirty="0">
              <a:latin typeface="Papyrus"/>
              <a:cs typeface="Papyrus"/>
            </a:endParaRPr>
          </a:p>
        </p:txBody>
      </p:sp>
      <p:pic>
        <p:nvPicPr>
          <p:cNvPr id="5" name="Picture 4" descr="Islamic Expansion to 1500 BR.jp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08000" y="190500"/>
            <a:ext cx="8128000" cy="6477000"/>
          </a:xfrm>
          <a:prstGeom prst="rect">
            <a:avLst/>
          </a:prstGeom>
        </p:spPr>
      </p:pic>
    </p:spTree>
    <p:extLst>
      <p:ext uri="{BB962C8B-B14F-4D97-AF65-F5344CB8AC3E}">
        <p14:creationId xmlns:p14="http://schemas.microsoft.com/office/powerpoint/2010/main" val="358029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slam1.jpg"/>
          <p:cNvPicPr>
            <a:picLocks noChangeAspect="1"/>
          </p:cNvPicPr>
          <p:nvPr/>
        </p:nvPicPr>
        <p:blipFill>
          <a:blip r:embed="rId3">
            <a:alphaModFix amt="48000"/>
            <a:extLst>
              <a:ext uri="{28A0092B-C50C-407E-A947-70E740481C1C}">
                <a14:useLocalDpi xmlns:a14="http://schemas.microsoft.com/office/drawing/2010/main" val="0"/>
              </a:ext>
            </a:extLst>
          </a:blip>
          <a:stretch>
            <a:fillRect/>
          </a:stretch>
        </p:blipFill>
        <p:spPr>
          <a:xfrm flipH="1">
            <a:off x="0" y="0"/>
            <a:ext cx="9144000" cy="6858000"/>
          </a:xfrm>
          <a:prstGeom prst="rect">
            <a:avLst/>
          </a:prstGeom>
          <a:noFill/>
          <a:ln>
            <a:noFill/>
          </a:ln>
        </p:spPr>
      </p:pic>
      <p:sp>
        <p:nvSpPr>
          <p:cNvPr id="2" name="Title 1"/>
          <p:cNvSpPr>
            <a:spLocks noGrp="1"/>
          </p:cNvSpPr>
          <p:nvPr>
            <p:ph type="ctrTitle"/>
          </p:nvPr>
        </p:nvSpPr>
        <p:spPr>
          <a:xfrm>
            <a:off x="685800" y="279809"/>
            <a:ext cx="7086600" cy="990091"/>
          </a:xfrm>
        </p:spPr>
        <p:txBody>
          <a:bodyPr/>
          <a:lstStyle/>
          <a:p>
            <a:pPr algn="r"/>
            <a:r>
              <a:rPr lang="en-US" dirty="0" smtClean="0">
                <a:solidFill>
                  <a:srgbClr val="008000"/>
                </a:solidFill>
                <a:latin typeface="Papyrus"/>
                <a:cs typeface="Papyrus"/>
              </a:rPr>
              <a:t>Facts</a:t>
            </a:r>
            <a:endParaRPr lang="en-US" dirty="0">
              <a:solidFill>
                <a:srgbClr val="008000"/>
              </a:solidFill>
              <a:latin typeface="Papyrus"/>
              <a:cs typeface="Papyrus"/>
            </a:endParaRPr>
          </a:p>
        </p:txBody>
      </p:sp>
      <p:sp>
        <p:nvSpPr>
          <p:cNvPr id="3" name="Subtitle 2"/>
          <p:cNvSpPr>
            <a:spLocks noGrp="1"/>
          </p:cNvSpPr>
          <p:nvPr>
            <p:ph type="subTitle" idx="1"/>
          </p:nvPr>
        </p:nvSpPr>
        <p:spPr>
          <a:xfrm>
            <a:off x="685801" y="1269899"/>
            <a:ext cx="7731630" cy="5316363"/>
          </a:xfrm>
        </p:spPr>
        <p:txBody>
          <a:bodyPr>
            <a:normAutofit/>
          </a:bodyPr>
          <a:lstStyle/>
          <a:p>
            <a:pPr marL="457200" indent="-457200" algn="l">
              <a:buFont typeface="Arial"/>
              <a:buChar char="•"/>
            </a:pPr>
            <a:r>
              <a:rPr lang="en-US" dirty="0" smtClean="0">
                <a:solidFill>
                  <a:srgbClr val="008000"/>
                </a:solidFill>
                <a:latin typeface="Papyrus"/>
                <a:cs typeface="Papyrus"/>
              </a:rPr>
              <a:t>2012 WWP 1.8 Billion. @ 24.1%</a:t>
            </a:r>
          </a:p>
          <a:p>
            <a:pPr marL="457200" indent="-457200" algn="l">
              <a:buFont typeface="Arial"/>
              <a:buChar char="•"/>
            </a:pPr>
            <a:r>
              <a:rPr lang="en-US" dirty="0" smtClean="0">
                <a:solidFill>
                  <a:srgbClr val="008000"/>
                </a:solidFill>
                <a:latin typeface="Papyrus"/>
                <a:cs typeface="Papyrus"/>
              </a:rPr>
              <a:t>Christians WWP 2.2 Billion. @ 31%</a:t>
            </a:r>
          </a:p>
          <a:p>
            <a:pPr marL="457200" indent="-457200" algn="l">
              <a:buFont typeface="Arial"/>
              <a:buChar char="•"/>
            </a:pPr>
            <a:r>
              <a:rPr lang="en-US" dirty="0" smtClean="0">
                <a:solidFill>
                  <a:srgbClr val="008000"/>
                </a:solidFill>
                <a:latin typeface="Papyrus"/>
                <a:cs typeface="Papyrus"/>
              </a:rPr>
              <a:t>Australia 25M,  2.61% Muslim = 650,000</a:t>
            </a:r>
          </a:p>
          <a:p>
            <a:pPr marL="457200" indent="-457200" algn="l">
              <a:buFont typeface="Arial"/>
              <a:buChar char="•"/>
            </a:pPr>
            <a:r>
              <a:rPr lang="en-US" dirty="0" smtClean="0">
                <a:solidFill>
                  <a:srgbClr val="008000"/>
                </a:solidFill>
                <a:latin typeface="Papyrus"/>
                <a:cs typeface="Papyrus"/>
              </a:rPr>
              <a:t>Indonesia 262M, 87.2% Muslim = 229M</a:t>
            </a:r>
          </a:p>
          <a:p>
            <a:pPr marL="457200" indent="-457200" algn="l">
              <a:buFont typeface="Arial"/>
              <a:buChar char="•"/>
            </a:pPr>
            <a:r>
              <a:rPr lang="en-US" dirty="0" smtClean="0">
                <a:solidFill>
                  <a:srgbClr val="008000"/>
                </a:solidFill>
                <a:latin typeface="Papyrus"/>
                <a:cs typeface="Papyrus"/>
              </a:rPr>
              <a:t>USA 328M, 1.1% Muslims = 3.2M</a:t>
            </a:r>
          </a:p>
          <a:p>
            <a:pPr marL="457200" indent="-457200" algn="l">
              <a:buFont typeface="Arial"/>
              <a:buChar char="•"/>
            </a:pPr>
            <a:r>
              <a:rPr lang="en-US" dirty="0" smtClean="0">
                <a:solidFill>
                  <a:srgbClr val="008000"/>
                </a:solidFill>
                <a:latin typeface="Papyrus"/>
                <a:cs typeface="Papyrus"/>
              </a:rPr>
              <a:t>Less than 15% of Muslims are Arabs.</a:t>
            </a:r>
          </a:p>
          <a:p>
            <a:pPr marL="457200" indent="-457200" algn="l">
              <a:buFont typeface="Arial"/>
              <a:buChar char="•"/>
            </a:pPr>
            <a:endParaRPr lang="en-US" dirty="0" smtClean="0">
              <a:solidFill>
                <a:srgbClr val="008000"/>
              </a:solidFill>
              <a:latin typeface="Papyrus"/>
              <a:cs typeface="Papyrus"/>
            </a:endParaRPr>
          </a:p>
        </p:txBody>
      </p:sp>
    </p:spTree>
    <p:extLst>
      <p:ext uri="{BB962C8B-B14F-4D97-AF65-F5344CB8AC3E}">
        <p14:creationId xmlns:p14="http://schemas.microsoft.com/office/powerpoint/2010/main" val="23909527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1747</TotalTime>
  <Words>3276</Words>
  <Application>Microsoft Macintosh PowerPoint</Application>
  <PresentationFormat>On-screen Show (4:3)</PresentationFormat>
  <Paragraphs>303</Paragraphs>
  <Slides>16</Slides>
  <Notes>13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Islam</vt:lpstr>
      <vt:lpstr>PowerPoint Presentation</vt:lpstr>
      <vt:lpstr>Pre Islamic History</vt:lpstr>
      <vt:lpstr>History</vt:lpstr>
      <vt:lpstr>History</vt:lpstr>
      <vt:lpstr>Summary</vt:lpstr>
      <vt:lpstr>Spread of Islam</vt:lpstr>
      <vt:lpstr>PowerPoint Presentation</vt:lpstr>
      <vt:lpstr>Facts</vt:lpstr>
      <vt:lpstr>The Five Pillars</vt:lpstr>
      <vt:lpstr>Jihad  (Holy War)</vt:lpstr>
      <vt:lpstr>Six articles of faith</vt:lpstr>
      <vt:lpstr>The Quran</vt:lpstr>
      <vt:lpstr>Muslim Traditions &amp; Law</vt:lpstr>
      <vt:lpstr>Women in Islam</vt:lpstr>
      <vt:lpstr>How should we deal with Muslims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Islam</dc:title>
  <dc:creator>Shenouda Boutros</dc:creator>
  <cp:lastModifiedBy>Shenouda Boutros</cp:lastModifiedBy>
  <cp:revision>47</cp:revision>
  <cp:lastPrinted>2012-07-19T03:40:48Z</cp:lastPrinted>
  <dcterms:created xsi:type="dcterms:W3CDTF">2012-07-18T00:21:26Z</dcterms:created>
  <dcterms:modified xsi:type="dcterms:W3CDTF">2019-02-01T07:42:51Z</dcterms:modified>
</cp:coreProperties>
</file>