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8" r:id="rId4"/>
    <p:sldId id="262" r:id="rId5"/>
    <p:sldId id="263" r:id="rId6"/>
    <p:sldId id="264" r:id="rId7"/>
    <p:sldId id="265" r:id="rId8"/>
    <p:sldId id="271" r:id="rId9"/>
    <p:sldId id="269" r:id="rId10"/>
    <p:sldId id="270" r:id="rId11"/>
    <p:sldId id="266" r:id="rId12"/>
    <p:sldId id="267"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showGuides="1">
      <p:cViewPr varScale="1">
        <p:scale>
          <a:sx n="132" d="100"/>
          <a:sy n="132" d="100"/>
        </p:scale>
        <p:origin x="280" y="10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65E195-C89C-4871-8AE9-903FDB8B6D9D}" type="datetimeFigureOut">
              <a:rPr lang="en-US" smtClean="0"/>
              <a:t>2/15/2019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2/15/2019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2/15/2019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65E195-C89C-4871-8AE9-903FDB8B6D9D}" type="datetimeFigureOut">
              <a:rPr lang="en-US" smtClean="0"/>
              <a:t>2/15/2019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4665E195-C89C-4871-8AE9-903FDB8B6D9D}" type="datetimeFigureOut">
              <a:rPr lang="en-US" smtClean="0"/>
              <a:t>2/15/2019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65E195-C89C-4871-8AE9-903FDB8B6D9D}" type="datetimeFigureOut">
              <a:rPr lang="en-US" smtClean="0"/>
              <a:t>2/15/2019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65E195-C89C-4871-8AE9-903FDB8B6D9D}" type="datetimeFigureOut">
              <a:rPr lang="en-US" smtClean="0"/>
              <a:t>2/15/2019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65E195-C89C-4871-8AE9-903FDB8B6D9D}" type="datetimeFigureOut">
              <a:rPr lang="en-US" smtClean="0"/>
              <a:t>2/15/2019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2/15/2019</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2/15/2019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65E195-C89C-4871-8AE9-903FDB8B6D9D}" type="datetimeFigureOut">
              <a:rPr lang="en-US" smtClean="0"/>
              <a:t>2/15/2019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4665E195-C89C-4871-8AE9-903FDB8B6D9D}" type="datetimeFigureOut">
              <a:rPr lang="en-US" smtClean="0"/>
              <a:pPr/>
              <a:t>2/15/2019</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062D6987-FB6D-4DB8-81B8-AD0F35E3BB5F}" type="slidenum">
              <a:rPr lang="en-US" smtClean="0"/>
              <a:pPr/>
              <a:t>‹#›</a:t>
            </a:fld>
            <a:endParaRPr lang="en-US" dirty="0"/>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m.wikipedia.org/wiki/Three_Witnesses" TargetMode="External"/><Relationship Id="rId2" Type="http://schemas.openxmlformats.org/officeDocument/2006/relationships/hyperlink" Target="https://en.m.wikipedia.org/wiki/Anachronisms_in_the_Book_of_Mormon" TargetMode="External"/><Relationship Id="rId1" Type="http://schemas.openxmlformats.org/officeDocument/2006/relationships/slideLayout" Target="../slideLayouts/slideLayout2.xml"/><Relationship Id="rId4" Type="http://schemas.openxmlformats.org/officeDocument/2006/relationships/hyperlink" Target="https://en.m.wikipedia.org/wiki/Eight_Witnesse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n.m.wikipedia.org/wiki/King_James_Version" TargetMode="External"/><Relationship Id="rId3" Type="http://schemas.openxmlformats.org/officeDocument/2006/relationships/hyperlink" Target="https://en.m.wikipedia.org/wiki/Three_Witnesses" TargetMode="External"/><Relationship Id="rId7" Type="http://schemas.openxmlformats.org/officeDocument/2006/relationships/hyperlink" Target="https://en.m.wikipedia.org/wiki/Nephite" TargetMode="External"/><Relationship Id="rId2" Type="http://schemas.openxmlformats.org/officeDocument/2006/relationships/hyperlink" Target="https://en.m.wikipedia.org/wiki/Eight_Witnesses" TargetMode="External"/><Relationship Id="rId1" Type="http://schemas.openxmlformats.org/officeDocument/2006/relationships/slideLayout" Target="../slideLayouts/slideLayout2.xml"/><Relationship Id="rId6" Type="http://schemas.openxmlformats.org/officeDocument/2006/relationships/hyperlink" Target="https://en.m.wikipedia.org/wiki/David_Whitmer" TargetMode="External"/><Relationship Id="rId5" Type="http://schemas.openxmlformats.org/officeDocument/2006/relationships/hyperlink" Target="https://en.m.wikipedia.org/wiki/Oliver_Cowdery" TargetMode="External"/><Relationship Id="rId4" Type="http://schemas.openxmlformats.org/officeDocument/2006/relationships/hyperlink" Target="https://en.m.wikipedia.org/wiki/Martin_Harris_(Latter_Day_Saints)" TargetMode="External"/><Relationship Id="rId9" Type="http://schemas.openxmlformats.org/officeDocument/2006/relationships/hyperlink" Target="https://en.m.wikipedia.org/wiki/Deuterocanonical_books" TargetMode="Externa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google.com.au/url?sa=i&amp;rct=j&amp;q=&amp;esrc=s&amp;source=images&amp;cd=&amp;cad=rja&amp;uact=8&amp;ved=2ahUKEwjY_82PsbjgAhWLWysKHQSjACEQjRx6BAgBEAU&amp;url=https://www.catholicconvert.com/blog/2016/07/30/is-mormonism-christian-a-cult-a-heresy/&amp;psig=AOvVaw1gWNOVh_tzhetyxUyrcBhA&amp;ust=155013608296033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Mumm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ormAutofit/>
          </a:bodyPr>
          <a:lstStyle/>
          <a:p>
            <a:r>
              <a:rPr lang="en-US" sz="8000" b="1" dirty="0"/>
              <a:t>Mormonism</a:t>
            </a:r>
          </a:p>
        </p:txBody>
      </p:sp>
      <p:sp>
        <p:nvSpPr>
          <p:cNvPr id="3" name="Subtitle 2"/>
          <p:cNvSpPr>
            <a:spLocks noGrp="1"/>
          </p:cNvSpPr>
          <p:nvPr>
            <p:ph type="subTitle" idx="1"/>
          </p:nvPr>
        </p:nvSpPr>
        <p:spPr>
          <a:xfrm>
            <a:off x="1524000" y="3602038"/>
            <a:ext cx="7570124" cy="1655762"/>
          </a:xfrm>
        </p:spPr>
        <p:txBody>
          <a:bodyPr>
            <a:normAutofit/>
          </a:bodyPr>
          <a:lstStyle/>
          <a:p>
            <a:r>
              <a:rPr lang="en-AU" sz="2800" dirty="0">
                <a:solidFill>
                  <a:schemeClr val="tx1"/>
                </a:solidFill>
              </a:rPr>
              <a:t>The Mormon Church or as it is officially known as the </a:t>
            </a:r>
            <a:r>
              <a:rPr lang="en-AU" sz="2800" b="1" dirty="0">
                <a:solidFill>
                  <a:schemeClr val="tx1"/>
                </a:solidFill>
              </a:rPr>
              <a:t>Church of Latter-Day Saints</a:t>
            </a:r>
            <a:r>
              <a:rPr lang="en-AU" sz="2800" dirty="0">
                <a:solidFill>
                  <a:schemeClr val="tx1"/>
                </a:solidFill>
              </a:rPr>
              <a:t> (LDS)</a:t>
            </a:r>
            <a:endParaRPr lang="en-US" sz="2800" dirty="0">
              <a:solidFill>
                <a:schemeClr val="tx1"/>
              </a:solidFill>
            </a:endParaRPr>
          </a:p>
        </p:txBody>
      </p:sp>
      <p:pic>
        <p:nvPicPr>
          <p:cNvPr id="5" name="Picture 4"/>
          <p:cNvPicPr>
            <a:picLocks noChangeAspect="1"/>
          </p:cNvPicPr>
          <p:nvPr/>
        </p:nvPicPr>
        <p:blipFill>
          <a:blip r:embed="rId2" cstate="print">
            <a:clrChange>
              <a:clrFrom>
                <a:srgbClr val="F9F9FA"/>
              </a:clrFrom>
              <a:clrTo>
                <a:srgbClr val="F9F9FA">
                  <a:alpha val="0"/>
                </a:srgbClr>
              </a:clrTo>
            </a:clrChange>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9129344" y="2820619"/>
            <a:ext cx="2882547" cy="3722417"/>
          </a:xfrm>
          <a:prstGeom prst="rect">
            <a:avLst/>
          </a:prstGeom>
        </p:spPr>
      </p:pic>
    </p:spTree>
    <p:extLst>
      <p:ext uri="{BB962C8B-B14F-4D97-AF65-F5344CB8AC3E}">
        <p14:creationId xmlns:p14="http://schemas.microsoft.com/office/powerpoint/2010/main" val="175613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262" y="231564"/>
            <a:ext cx="11571316" cy="6278642"/>
          </a:xfrm>
          <a:prstGeom prst="rect">
            <a:avLst/>
          </a:prstGeom>
        </p:spPr>
        <p:txBody>
          <a:bodyPr wrap="square">
            <a:spAutoFit/>
          </a:bodyPr>
          <a:lstStyle/>
          <a:p>
            <a:r>
              <a:rPr lang="en-AU" b="1" dirty="0">
                <a:solidFill>
                  <a:srgbClr val="C00000"/>
                </a:solidFill>
              </a:rPr>
              <a:t>The key point of debate with the Mormon faith:</a:t>
            </a:r>
            <a:endParaRPr lang="en-AU" dirty="0"/>
          </a:p>
          <a:p>
            <a:r>
              <a:rPr lang="en-AU" dirty="0"/>
              <a:t>We need to look at the origin and authenticity of their sacred text, the Book of Mormon.</a:t>
            </a:r>
            <a:endParaRPr lang="en-US" dirty="0"/>
          </a:p>
          <a:p>
            <a:r>
              <a:rPr lang="en-AU" dirty="0"/>
              <a:t> </a:t>
            </a:r>
            <a:endParaRPr lang="en-US" dirty="0"/>
          </a:p>
          <a:p>
            <a:r>
              <a:rPr lang="en-AU" b="1" dirty="0"/>
              <a:t>Criticism of the Book of Mormon</a:t>
            </a:r>
            <a:endParaRPr lang="en-US" dirty="0"/>
          </a:p>
          <a:p>
            <a:pPr fontAlgn="base"/>
            <a:r>
              <a:rPr lang="en-AU" dirty="0"/>
              <a:t>The accuracy of Smith's story has been questioned, however. </a:t>
            </a:r>
            <a:r>
              <a:rPr lang="en-AU" dirty="0">
                <a:solidFill>
                  <a:srgbClr val="C00000"/>
                </a:solidFill>
              </a:rPr>
              <a:t>Most scholars reject Smith's claims of ancient origin and many believe that it was fabricated by Smith</a:t>
            </a:r>
            <a:r>
              <a:rPr lang="en-AU" dirty="0"/>
              <a:t>, drawing on material and ideas from contemporary 19th-century works rather than translating an ancient record, noting that no evidence of a supposed Reformed Egyptian language has ever been discovered. The content found within the book has also been questioned. </a:t>
            </a:r>
            <a:r>
              <a:rPr lang="en-AU" dirty="0">
                <a:solidFill>
                  <a:srgbClr val="C00000"/>
                </a:solidFill>
              </a:rPr>
              <a:t>Scholars have pointed out a number of </a:t>
            </a:r>
            <a:r>
              <a:rPr lang="en-AU" u="sng" dirty="0">
                <a:hlinkClick r:id="rId2" tooltip="Anachronisms in the Book of Mormon"/>
              </a:rPr>
              <a:t>anachronisms</a:t>
            </a:r>
            <a:r>
              <a:rPr lang="en-AU" dirty="0"/>
              <a:t> (belonging to a period other than that being portrayed.) within the text, and </a:t>
            </a:r>
            <a:r>
              <a:rPr lang="en-AU" dirty="0">
                <a:solidFill>
                  <a:srgbClr val="C00000"/>
                </a:solidFill>
              </a:rPr>
              <a:t>no archaeological or genetic evidence </a:t>
            </a:r>
            <a:r>
              <a:rPr lang="en-AU" dirty="0"/>
              <a:t>has supported the book's claims about the indigenous peoples of the Americas. </a:t>
            </a:r>
            <a:r>
              <a:rPr lang="en-AU" dirty="0">
                <a:solidFill>
                  <a:srgbClr val="C00000"/>
                </a:solidFill>
              </a:rPr>
              <a:t>The text has also undergone many significant revisions,</a:t>
            </a:r>
            <a:r>
              <a:rPr lang="en-AU" dirty="0"/>
              <a:t> which critics see as a rebuttal of its supposedly divine origins. </a:t>
            </a:r>
            <a:endParaRPr lang="en-US" dirty="0"/>
          </a:p>
          <a:p>
            <a:pPr fontAlgn="base"/>
            <a:r>
              <a:rPr lang="en-AU" dirty="0"/>
              <a:t>Adherents have defended the book against these scholarly claims. The oldest, and </a:t>
            </a:r>
            <a:r>
              <a:rPr lang="en-AU" dirty="0">
                <a:solidFill>
                  <a:srgbClr val="C00000"/>
                </a:solidFill>
              </a:rPr>
              <a:t>most significant, defence of the Smith's story comes from the testimonies of the </a:t>
            </a:r>
            <a:r>
              <a:rPr lang="en-AU" dirty="0">
                <a:solidFill>
                  <a:srgbClr val="C00000"/>
                </a:solidFill>
                <a:hlinkClick r:id="rId3" tooltip="Three Witnesses">
                  <a:extLst>
                    <a:ext uri="{A12FA001-AC4F-418D-AE19-62706E023703}">
                      <ahyp:hlinkClr xmlns:ahyp="http://schemas.microsoft.com/office/drawing/2018/hyperlinkcolor" val="tx"/>
                    </a:ext>
                  </a:extLst>
                </a:hlinkClick>
              </a:rPr>
              <a:t>Three Witnesses</a:t>
            </a:r>
            <a:r>
              <a:rPr lang="en-AU" dirty="0">
                <a:solidFill>
                  <a:srgbClr val="C00000"/>
                </a:solidFill>
              </a:rPr>
              <a:t> and the </a:t>
            </a:r>
            <a:r>
              <a:rPr lang="en-AU" dirty="0">
                <a:solidFill>
                  <a:srgbClr val="C00000"/>
                </a:solidFill>
                <a:hlinkClick r:id="rId4" tooltip="Eight Witnesses">
                  <a:extLst>
                    <a:ext uri="{A12FA001-AC4F-418D-AE19-62706E023703}">
                      <ahyp:hlinkClr xmlns:ahyp="http://schemas.microsoft.com/office/drawing/2018/hyperlinkcolor" val="tx"/>
                    </a:ext>
                  </a:extLst>
                </a:hlinkClick>
              </a:rPr>
              <a:t>Eight Witnesses</a:t>
            </a:r>
            <a:r>
              <a:rPr lang="en-AU" dirty="0">
                <a:solidFill>
                  <a:srgbClr val="C00000"/>
                </a:solidFill>
              </a:rPr>
              <a:t>, which are published in every copy of the book</a:t>
            </a:r>
            <a:r>
              <a:rPr lang="en-AU" dirty="0"/>
              <a:t>. For instance, an identification of Reformed Egyptian with a known ancient Egyptian dialect has been proposed, but, as previously mentioned, there is no evidence for this. </a:t>
            </a:r>
            <a:endParaRPr lang="en-US" dirty="0"/>
          </a:p>
          <a:p>
            <a:r>
              <a:rPr lang="en-AU" dirty="0">
                <a:solidFill>
                  <a:srgbClr val="C00000"/>
                </a:solidFill>
              </a:rPr>
              <a:t>Scholars reject Smith's explanation of the origin of the Book of Mormon</a:t>
            </a:r>
            <a:r>
              <a:rPr lang="en-AU" dirty="0"/>
              <a:t>. Joseph Smith said that the Book of Mormon was originally an ancient native-American record written on golden plates, and that God gave him the power to translate it into English. Critics note that there is </a:t>
            </a:r>
            <a:r>
              <a:rPr lang="en-AU" dirty="0">
                <a:solidFill>
                  <a:srgbClr val="C00000"/>
                </a:solidFill>
              </a:rPr>
              <a:t>no physical proof </a:t>
            </a:r>
            <a:r>
              <a:rPr lang="en-AU" dirty="0"/>
              <a:t>of the existence of golden plates; Smith said that </a:t>
            </a:r>
            <a:r>
              <a:rPr lang="en-AU" b="1" dirty="0">
                <a:solidFill>
                  <a:srgbClr val="C00000"/>
                </a:solidFill>
              </a:rPr>
              <a:t>the angel Moroni reclaimed the plates once he had completed the translation</a:t>
            </a:r>
            <a:r>
              <a:rPr lang="en-AU" dirty="0"/>
              <a:t>.</a:t>
            </a:r>
            <a:endParaRPr lang="en-US" dirty="0"/>
          </a:p>
        </p:txBody>
      </p:sp>
    </p:spTree>
    <p:extLst>
      <p:ext uri="{BB962C8B-B14F-4D97-AF65-F5344CB8AC3E}">
        <p14:creationId xmlns:p14="http://schemas.microsoft.com/office/powerpoint/2010/main" val="3076062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6402" y="647619"/>
            <a:ext cx="10075025" cy="5078313"/>
          </a:xfrm>
          <a:prstGeom prst="rect">
            <a:avLst/>
          </a:prstGeom>
        </p:spPr>
        <p:txBody>
          <a:bodyPr wrap="square">
            <a:spAutoFit/>
          </a:bodyPr>
          <a:lstStyle/>
          <a:p>
            <a:r>
              <a:rPr lang="en-AU" b="1" dirty="0"/>
              <a:t>Scholars and expert analysis of the BOM shows:</a:t>
            </a:r>
          </a:p>
          <a:p>
            <a:endParaRPr lang="en-AU" b="1" dirty="0"/>
          </a:p>
          <a:p>
            <a:r>
              <a:rPr lang="en-AU" b="1" dirty="0"/>
              <a:t>No evidence of the Existence of golden plates</a:t>
            </a:r>
            <a:endParaRPr lang="en-US" dirty="0"/>
          </a:p>
          <a:p>
            <a:r>
              <a:rPr lang="en-AU" dirty="0"/>
              <a:t>One of  the Mormons </a:t>
            </a:r>
            <a:r>
              <a:rPr lang="en-AU" dirty="0">
                <a:solidFill>
                  <a:srgbClr val="C00000"/>
                </a:solidFill>
              </a:rPr>
              <a:t>key witnesses of the BOM</a:t>
            </a:r>
            <a:r>
              <a:rPr lang="en-AU" dirty="0"/>
              <a:t>, Martin Harris stated (after he departed from the group) </a:t>
            </a:r>
            <a:r>
              <a:rPr lang="en-AU" b="1" dirty="0">
                <a:solidFill>
                  <a:srgbClr val="C00000"/>
                </a:solidFill>
              </a:rPr>
              <a:t>that the </a:t>
            </a:r>
            <a:r>
              <a:rPr lang="en-AU" b="1" u="sng" dirty="0">
                <a:solidFill>
                  <a:srgbClr val="C00000"/>
                </a:solidFill>
                <a:hlinkClick r:id="rId2" tooltip="Eight Witnesses">
                  <a:extLst>
                    <a:ext uri="{A12FA001-AC4F-418D-AE19-62706E023703}">
                      <ahyp:hlinkClr xmlns:ahyp="http://schemas.microsoft.com/office/drawing/2018/hyperlinkcolor" val="tx"/>
                    </a:ext>
                  </a:extLst>
                </a:hlinkClick>
              </a:rPr>
              <a:t>Eight Witnesses</a:t>
            </a:r>
            <a:r>
              <a:rPr lang="en-AU" b="1" dirty="0">
                <a:solidFill>
                  <a:srgbClr val="C00000"/>
                </a:solidFill>
              </a:rPr>
              <a:t> never saw the plates</a:t>
            </a:r>
            <a:r>
              <a:rPr lang="en-AU" dirty="0"/>
              <a:t>, and that his own witness was more spiritual than physical.</a:t>
            </a:r>
            <a:r>
              <a:rPr lang="en-AU" baseline="30000" dirty="0"/>
              <a:t> </a:t>
            </a:r>
            <a:r>
              <a:rPr lang="en-AU" dirty="0"/>
              <a:t>Additionally, each of the </a:t>
            </a:r>
            <a:r>
              <a:rPr lang="en-AU" u="sng" dirty="0">
                <a:hlinkClick r:id="rId3" tooltip="Three Witnesses"/>
              </a:rPr>
              <a:t>Three Witnesses</a:t>
            </a:r>
            <a:r>
              <a:rPr lang="en-AU" dirty="0"/>
              <a:t> (</a:t>
            </a:r>
            <a:r>
              <a:rPr lang="en-AU" u="sng" dirty="0">
                <a:hlinkClick r:id="rId4" tooltip="Martin Harris (Latter Day Saints)"/>
              </a:rPr>
              <a:t>Martin Harris</a:t>
            </a:r>
            <a:r>
              <a:rPr lang="en-AU" dirty="0"/>
              <a:t>, </a:t>
            </a:r>
            <a:r>
              <a:rPr lang="en-AU" u="sng" dirty="0">
                <a:hlinkClick r:id="rId5" tooltip="Oliver Cowdery"/>
              </a:rPr>
              <a:t>Oliver Cowdery</a:t>
            </a:r>
            <a:r>
              <a:rPr lang="en-AU" dirty="0"/>
              <a:t>, and </a:t>
            </a:r>
            <a:r>
              <a:rPr lang="en-AU" u="sng" dirty="0">
                <a:hlinkClick r:id="rId6" tooltip="David Whitmer"/>
              </a:rPr>
              <a:t>David Whitmer</a:t>
            </a:r>
            <a:r>
              <a:rPr lang="en-AU" dirty="0"/>
              <a:t>) left the church during Joseph Smith's lifetime and considered Smith to have been a fallen prophet.</a:t>
            </a:r>
            <a:endParaRPr lang="en-US" dirty="0"/>
          </a:p>
          <a:p>
            <a:endParaRPr lang="en-AU" b="1" dirty="0"/>
          </a:p>
          <a:p>
            <a:endParaRPr lang="en-AU" b="1" dirty="0"/>
          </a:p>
          <a:p>
            <a:r>
              <a:rPr lang="en-AU" b="1" dirty="0"/>
              <a:t>Text &amp; Language used does not match ancient writings</a:t>
            </a:r>
            <a:endParaRPr lang="en-US" dirty="0"/>
          </a:p>
          <a:p>
            <a:pPr fontAlgn="base"/>
            <a:r>
              <a:rPr lang="en-AU" dirty="0"/>
              <a:t>The Book of Mormon claims to be the original writings of </a:t>
            </a:r>
            <a:r>
              <a:rPr lang="en-AU" u="sng" dirty="0">
                <a:hlinkClick r:id="rId7" tooltip="Nephite"/>
              </a:rPr>
              <a:t>Nephite</a:t>
            </a:r>
            <a:r>
              <a:rPr lang="en-AU" dirty="0"/>
              <a:t> leaders in ancient America, but </a:t>
            </a:r>
            <a:r>
              <a:rPr lang="en-AU" dirty="0">
                <a:solidFill>
                  <a:srgbClr val="C00000"/>
                </a:solidFill>
              </a:rPr>
              <a:t>it contains extensive quotation of the 17th century edition of the </a:t>
            </a:r>
            <a:r>
              <a:rPr lang="en-AU" u="sng" dirty="0">
                <a:solidFill>
                  <a:srgbClr val="C00000"/>
                </a:solidFill>
                <a:hlinkClick r:id="rId8" tooltip="King James Version">
                  <a:extLst>
                    <a:ext uri="{A12FA001-AC4F-418D-AE19-62706E023703}">
                      <ahyp:hlinkClr xmlns:ahyp="http://schemas.microsoft.com/office/drawing/2018/hyperlinkcolor" val="tx"/>
                    </a:ext>
                  </a:extLst>
                </a:hlinkClick>
              </a:rPr>
              <a:t>King James Bible</a:t>
            </a:r>
            <a:r>
              <a:rPr lang="en-AU" dirty="0">
                <a:solidFill>
                  <a:srgbClr val="C00000"/>
                </a:solidFill>
              </a:rPr>
              <a:t> (KJV) </a:t>
            </a:r>
            <a:r>
              <a:rPr lang="en-AU" dirty="0"/>
              <a:t>and the </a:t>
            </a:r>
            <a:r>
              <a:rPr lang="en-AU" u="sng" dirty="0">
                <a:hlinkClick r:id="rId9" tooltip="Deuterocanonical books"/>
              </a:rPr>
              <a:t>deuterocanonical books</a:t>
            </a:r>
            <a:r>
              <a:rPr lang="en-AU" dirty="0"/>
              <a:t>, which Joseph Smith's bible had as well. Furthermore, the language of the Book of Mormon mimics the Elizabethan English used in the KJV with 19th century English mixed into it.</a:t>
            </a:r>
            <a:endParaRPr lang="en-US" dirty="0"/>
          </a:p>
          <a:p>
            <a:pPr fontAlgn="base"/>
            <a:r>
              <a:rPr lang="en-AU" dirty="0"/>
              <a:t>The Book of Mormon quotes 25,000 words from the KJV Old Testament and over 2,000 words from the KJV New Testament.</a:t>
            </a:r>
            <a:endParaRPr lang="en-US" dirty="0"/>
          </a:p>
        </p:txBody>
      </p:sp>
    </p:spTree>
    <p:extLst>
      <p:ext uri="{BB962C8B-B14F-4D97-AF65-F5344CB8AC3E}">
        <p14:creationId xmlns:p14="http://schemas.microsoft.com/office/powerpoint/2010/main" val="1733467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clrChange>
              <a:clrFrom>
                <a:srgbClr val="F9F9FA"/>
              </a:clrFrom>
              <a:clrTo>
                <a:srgbClr val="F9F9FA">
                  <a:alpha val="0"/>
                </a:srgbClr>
              </a:clrTo>
            </a:clrChange>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9489333" y="2314929"/>
            <a:ext cx="2702667" cy="3490126"/>
          </a:xfrm>
          <a:prstGeom prst="rect">
            <a:avLst/>
          </a:prstGeom>
        </p:spPr>
      </p:pic>
      <p:sp>
        <p:nvSpPr>
          <p:cNvPr id="2" name="Rectangle 1"/>
          <p:cNvSpPr/>
          <p:nvPr/>
        </p:nvSpPr>
        <p:spPr>
          <a:xfrm>
            <a:off x="415636" y="309996"/>
            <a:ext cx="11083637" cy="6370975"/>
          </a:xfrm>
          <a:prstGeom prst="rect">
            <a:avLst/>
          </a:prstGeom>
        </p:spPr>
        <p:txBody>
          <a:bodyPr wrap="square">
            <a:spAutoFit/>
          </a:bodyPr>
          <a:lstStyle/>
          <a:p>
            <a:r>
              <a:rPr lang="en-AU" sz="2400" b="1" dirty="0"/>
              <a:t>Conclusion</a:t>
            </a:r>
            <a:endParaRPr lang="en-US" sz="2400" dirty="0"/>
          </a:p>
          <a:p>
            <a:r>
              <a:rPr lang="en-AU" sz="2400" dirty="0"/>
              <a:t>If it weren’t that people’s salvations were at stake, Mormonism would make for great science fiction. </a:t>
            </a:r>
            <a:r>
              <a:rPr lang="en-AU" sz="2400" dirty="0">
                <a:solidFill>
                  <a:srgbClr val="C00000"/>
                </a:solidFill>
              </a:rPr>
              <a:t>Mormons are so far from traditional Christianity</a:t>
            </a:r>
            <a:r>
              <a:rPr lang="en-AU" sz="2400" dirty="0"/>
              <a:t> that it is a wonder how anyone could consider this theology as true. Real Truth is eternal, it does not change. </a:t>
            </a:r>
            <a:endParaRPr lang="en-US" sz="2400" dirty="0"/>
          </a:p>
          <a:p>
            <a:r>
              <a:rPr lang="en-AU" sz="2400" dirty="0"/>
              <a:t> </a:t>
            </a:r>
            <a:endParaRPr lang="en-US" sz="2400" dirty="0"/>
          </a:p>
          <a:p>
            <a:r>
              <a:rPr lang="en-AU" sz="2400" dirty="0">
                <a:solidFill>
                  <a:srgbClr val="C00000"/>
                </a:solidFill>
              </a:rPr>
              <a:t>The Mormon faith is polytheistic</a:t>
            </a:r>
            <a:r>
              <a:rPr lang="en-AU" sz="2400" dirty="0"/>
              <a:t>. Ask a Mormon to his/her face and they will probably tell you that they believe in "God the Father and His Son Jesus Christ and the Holy Ghost." Sounds pretty orthodox, </a:t>
            </a:r>
          </a:p>
          <a:p>
            <a:r>
              <a:rPr lang="en-AU" sz="2400" dirty="0"/>
              <a:t>until you define those terms. In reality, </a:t>
            </a:r>
            <a:r>
              <a:rPr lang="en-AU" sz="2400" dirty="0">
                <a:solidFill>
                  <a:srgbClr val="C00000"/>
                </a:solidFill>
              </a:rPr>
              <a:t>Mormons believe that </a:t>
            </a:r>
          </a:p>
          <a:p>
            <a:r>
              <a:rPr lang="en-AU" sz="2400" dirty="0">
                <a:solidFill>
                  <a:srgbClr val="C00000"/>
                </a:solidFill>
              </a:rPr>
              <a:t>the three parts of the trinity are separate gods</a:t>
            </a:r>
            <a:r>
              <a:rPr lang="en-AU" sz="2400" dirty="0"/>
              <a:t>, and that</a:t>
            </a:r>
          </a:p>
          <a:p>
            <a:r>
              <a:rPr lang="en-AU" sz="2400" dirty="0"/>
              <a:t>there are in fact numerous gods, and that any man can </a:t>
            </a:r>
          </a:p>
          <a:p>
            <a:r>
              <a:rPr lang="en-AU" sz="2400" dirty="0"/>
              <a:t>himself become one. God the Father is only the god of </a:t>
            </a:r>
          </a:p>
          <a:p>
            <a:r>
              <a:rPr lang="en-AU" sz="2400" dirty="0"/>
              <a:t>Earth, just as every other planet in the universe has their own god. </a:t>
            </a:r>
            <a:endParaRPr lang="en-US" sz="2400" dirty="0"/>
          </a:p>
          <a:p>
            <a:endParaRPr lang="en-AU" sz="2400" dirty="0"/>
          </a:p>
          <a:p>
            <a:r>
              <a:rPr lang="en-AU" sz="2400" b="1" dirty="0">
                <a:solidFill>
                  <a:srgbClr val="C00000"/>
                </a:solidFill>
              </a:rPr>
              <a:t>In point of fact, Jesus is not the one Mormons are following</a:t>
            </a:r>
          </a:p>
          <a:p>
            <a:r>
              <a:rPr lang="en-AU" sz="2400" b="1" dirty="0">
                <a:solidFill>
                  <a:srgbClr val="C00000"/>
                </a:solidFill>
              </a:rPr>
              <a:t>. . .Joseph Smith Jr. is!</a:t>
            </a:r>
            <a:r>
              <a:rPr lang="en-US" sz="2400" b="1" dirty="0">
                <a:solidFill>
                  <a:srgbClr val="C00000"/>
                </a:solidFill>
              </a:rPr>
              <a:t> </a:t>
            </a:r>
          </a:p>
        </p:txBody>
      </p:sp>
    </p:spTree>
    <p:extLst>
      <p:ext uri="{BB962C8B-B14F-4D97-AF65-F5344CB8AC3E}">
        <p14:creationId xmlns:p14="http://schemas.microsoft.com/office/powerpoint/2010/main" val="3894338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clrChange>
              <a:clrFrom>
                <a:srgbClr val="F9F9FA"/>
              </a:clrFrom>
              <a:clrTo>
                <a:srgbClr val="F9F9FA">
                  <a:alpha val="0"/>
                </a:srgbClr>
              </a:clrTo>
            </a:clrChange>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3961599" y="2723637"/>
            <a:ext cx="2882547" cy="3722417"/>
          </a:xfrm>
          <a:prstGeom prst="rect">
            <a:avLst/>
          </a:prstGeom>
        </p:spPr>
      </p:pic>
      <p:sp>
        <p:nvSpPr>
          <p:cNvPr id="3" name="TextBox 2">
            <a:extLst>
              <a:ext uri="{FF2B5EF4-FFF2-40B4-BE49-F238E27FC236}">
                <a16:creationId xmlns:a16="http://schemas.microsoft.com/office/drawing/2014/main" id="{A659440C-1C27-4CC3-A08A-5925C4A9836C}"/>
              </a:ext>
            </a:extLst>
          </p:cNvPr>
          <p:cNvSpPr txBox="1"/>
          <p:nvPr/>
        </p:nvSpPr>
        <p:spPr>
          <a:xfrm>
            <a:off x="3068781" y="1905000"/>
            <a:ext cx="4821382" cy="923330"/>
          </a:xfrm>
          <a:prstGeom prst="rect">
            <a:avLst/>
          </a:prstGeom>
          <a:noFill/>
        </p:spPr>
        <p:txBody>
          <a:bodyPr wrap="square" rtlCol="0">
            <a:spAutoFit/>
          </a:bodyPr>
          <a:lstStyle/>
          <a:p>
            <a:pPr algn="ctr"/>
            <a:r>
              <a:rPr lang="en-AU" sz="5400" b="1" dirty="0">
                <a:solidFill>
                  <a:srgbClr val="C00000"/>
                </a:solidFill>
                <a:latin typeface="CASMIRA" panose="00000400000000000000" pitchFamily="2" charset="2"/>
              </a:rPr>
              <a:t>The End</a:t>
            </a:r>
          </a:p>
        </p:txBody>
      </p:sp>
    </p:spTree>
    <p:extLst>
      <p:ext uri="{BB962C8B-B14F-4D97-AF65-F5344CB8AC3E}">
        <p14:creationId xmlns:p14="http://schemas.microsoft.com/office/powerpoint/2010/main" val="1734086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clrChange>
              <a:clrFrom>
                <a:srgbClr val="F9F9FA"/>
              </a:clrFrom>
              <a:clrTo>
                <a:srgbClr val="F9F9FA">
                  <a:alpha val="0"/>
                </a:srgbClr>
              </a:clrTo>
            </a:clrChange>
            <a:extLst>
              <a:ext uri="{BEBA8EAE-BF5A-486C-A8C5-ECC9F3942E4B}">
                <a14:imgProps xmlns:a14="http://schemas.microsoft.com/office/drawing/2010/main">
                  <a14:imgLayer r:embed="rId3">
                    <a14:imgEffect>
                      <a14:artisticCutout/>
                    </a14:imgEffect>
                  </a14:imgLayer>
                </a14:imgProps>
              </a:ext>
              <a:ext uri="{28A0092B-C50C-407E-A947-70E740481C1C}">
                <a14:useLocalDpi xmlns:a14="http://schemas.microsoft.com/office/drawing/2010/main" val="0"/>
              </a:ext>
            </a:extLst>
          </a:blip>
          <a:stretch>
            <a:fillRect/>
          </a:stretch>
        </p:blipFill>
        <p:spPr>
          <a:xfrm>
            <a:off x="8976944" y="2668219"/>
            <a:ext cx="2882547" cy="3722417"/>
          </a:xfrm>
          <a:prstGeom prst="rect">
            <a:avLst/>
          </a:prstGeom>
        </p:spPr>
      </p:pic>
      <p:sp>
        <p:nvSpPr>
          <p:cNvPr id="3" name="Content Placeholder 2"/>
          <p:cNvSpPr>
            <a:spLocks noGrp="1"/>
          </p:cNvSpPr>
          <p:nvPr>
            <p:ph idx="1"/>
          </p:nvPr>
        </p:nvSpPr>
        <p:spPr>
          <a:xfrm>
            <a:off x="605444" y="259795"/>
            <a:ext cx="9486207" cy="1835014"/>
          </a:xfrm>
        </p:spPr>
        <p:txBody>
          <a:bodyPr>
            <a:normAutofit fontScale="85000" lnSpcReduction="20000"/>
          </a:bodyPr>
          <a:lstStyle/>
          <a:p>
            <a:r>
              <a:rPr lang="en-AU" b="1" dirty="0"/>
              <a:t>Introduction</a:t>
            </a:r>
          </a:p>
          <a:p>
            <a:endParaRPr lang="en-US" dirty="0"/>
          </a:p>
          <a:p>
            <a:pPr marL="0" indent="0">
              <a:buNone/>
            </a:pPr>
            <a:r>
              <a:rPr lang="en-AU" sz="2600" dirty="0"/>
              <a:t>The Mormon Church is a very </a:t>
            </a:r>
            <a:r>
              <a:rPr lang="en-AU" sz="2600" dirty="0">
                <a:solidFill>
                  <a:srgbClr val="C00000"/>
                </a:solidFill>
              </a:rPr>
              <a:t>successful cult </a:t>
            </a:r>
            <a:r>
              <a:rPr lang="en-AU" sz="2600" dirty="0"/>
              <a:t>in the United States. Mormons promote a highly attractive and admirable face that </a:t>
            </a:r>
            <a:r>
              <a:rPr lang="en-AU" sz="2600" dirty="0">
                <a:solidFill>
                  <a:srgbClr val="C00000"/>
                </a:solidFill>
              </a:rPr>
              <a:t>communicates strong family values, clean living and a commitment to Christ</a:t>
            </a:r>
            <a:r>
              <a:rPr lang="en-AU" dirty="0">
                <a:solidFill>
                  <a:srgbClr val="C00000"/>
                </a:solidFill>
              </a:rPr>
              <a:t>.</a:t>
            </a:r>
          </a:p>
          <a:p>
            <a:endParaRPr lang="en-AU" dirty="0"/>
          </a:p>
          <a:p>
            <a:endParaRPr lang="en-US" dirty="0"/>
          </a:p>
        </p:txBody>
      </p:sp>
      <p:pic>
        <p:nvPicPr>
          <p:cNvPr id="8" name="Picture 7" descr="Related image">
            <a:hlinkClick r:id="rId4" tgtFrame="&quot;_blank&quo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27946" y="1878350"/>
            <a:ext cx="2686512" cy="2494145"/>
          </a:xfrm>
          <a:prstGeom prst="rect">
            <a:avLst/>
          </a:prstGeom>
          <a:noFill/>
          <a:ln>
            <a:noFill/>
          </a:ln>
        </p:spPr>
      </p:pic>
      <p:sp>
        <p:nvSpPr>
          <p:cNvPr id="5" name="Rectangle 4"/>
          <p:cNvSpPr/>
          <p:nvPr/>
        </p:nvSpPr>
        <p:spPr>
          <a:xfrm>
            <a:off x="771582" y="4162157"/>
            <a:ext cx="7674149" cy="2123658"/>
          </a:xfrm>
          <a:prstGeom prst="rect">
            <a:avLst/>
          </a:prstGeom>
        </p:spPr>
        <p:txBody>
          <a:bodyPr wrap="square">
            <a:spAutoFit/>
          </a:bodyPr>
          <a:lstStyle/>
          <a:p>
            <a:r>
              <a:rPr lang="en-AU" sz="2200" dirty="0"/>
              <a:t>To understand Mormonism, </a:t>
            </a:r>
          </a:p>
          <a:p>
            <a:r>
              <a:rPr lang="en-AU" sz="2200" dirty="0">
                <a:solidFill>
                  <a:srgbClr val="C00000"/>
                </a:solidFill>
              </a:rPr>
              <a:t>one needs to look at their sacred texts</a:t>
            </a:r>
            <a:r>
              <a:rPr lang="en-AU" sz="2200" dirty="0"/>
              <a:t> and consider where they came from. The church claims to believe in the Bible, "insofar as it is correctly translated" (The 8</a:t>
            </a:r>
            <a:r>
              <a:rPr lang="en-AU" sz="2200" baseline="30000" dirty="0"/>
              <a:t>th</a:t>
            </a:r>
            <a:r>
              <a:rPr lang="en-AU" sz="2200" dirty="0"/>
              <a:t> Article of Faith), which basically means whenever it does not conflict with good Mormon theology. </a:t>
            </a:r>
            <a:endParaRPr lang="en-US" sz="2200" dirty="0"/>
          </a:p>
        </p:txBody>
      </p:sp>
    </p:spTree>
    <p:extLst>
      <p:ext uri="{BB962C8B-B14F-4D97-AF65-F5344CB8AC3E}">
        <p14:creationId xmlns:p14="http://schemas.microsoft.com/office/powerpoint/2010/main" val="3432416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8516" y="173403"/>
            <a:ext cx="11105804" cy="6370975"/>
          </a:xfrm>
          <a:prstGeom prst="rect">
            <a:avLst/>
          </a:prstGeom>
        </p:spPr>
        <p:txBody>
          <a:bodyPr wrap="square">
            <a:spAutoFit/>
          </a:bodyPr>
          <a:lstStyle/>
          <a:p>
            <a:r>
              <a:rPr lang="en-AU" sz="2400" dirty="0"/>
              <a:t>The story of Mormonism centres on </a:t>
            </a:r>
            <a:r>
              <a:rPr lang="en-AU" sz="2400" dirty="0">
                <a:solidFill>
                  <a:srgbClr val="C00000"/>
                </a:solidFill>
              </a:rPr>
              <a:t>Joseph Smith Jr. </a:t>
            </a:r>
            <a:r>
              <a:rPr lang="en-AU" sz="2400" dirty="0"/>
              <a:t>and his many revelations. </a:t>
            </a:r>
            <a:r>
              <a:rPr lang="en-AU" sz="2400" dirty="0">
                <a:solidFill>
                  <a:srgbClr val="C00000"/>
                </a:solidFill>
              </a:rPr>
              <a:t>When he was only 14, he had a vision where he was visited by 2 “persons”-</a:t>
            </a:r>
            <a:r>
              <a:rPr lang="en-AU" sz="2400" dirty="0"/>
              <a:t>whom he believed were the Father and the Son. When asked which denomination he should join, they responded with none, they are all “wrong and corrupt.” Three years later, he had </a:t>
            </a:r>
            <a:r>
              <a:rPr lang="en-AU" sz="2400" dirty="0">
                <a:solidFill>
                  <a:srgbClr val="C00000"/>
                </a:solidFill>
              </a:rPr>
              <a:t>another vision, this time of the angel Moroni </a:t>
            </a:r>
            <a:r>
              <a:rPr lang="en-AU" sz="2400" dirty="0"/>
              <a:t>who told him of a book written on golden plates by former inhabitants of the continent that contained the “</a:t>
            </a:r>
            <a:r>
              <a:rPr lang="en-AU" sz="2400" dirty="0">
                <a:solidFill>
                  <a:srgbClr val="C00000"/>
                </a:solidFill>
              </a:rPr>
              <a:t>fullness of the everlasting gospel.</a:t>
            </a:r>
            <a:r>
              <a:rPr lang="en-AU" sz="2400" dirty="0"/>
              <a:t>” At the age of 21, he found these plates and began translating them using “seer” stones an occult prediction technique he had refined with his dad when hunting for treasure. (Occult is the study of hidden wisdom. It can involve such subjects as magic, astrology, extra-sensory, perception and numerology).</a:t>
            </a:r>
            <a:endParaRPr lang="en-US" sz="2400" dirty="0"/>
          </a:p>
          <a:p>
            <a:r>
              <a:rPr lang="en-AU" sz="2400" dirty="0"/>
              <a:t> </a:t>
            </a:r>
            <a:endParaRPr lang="en-US" sz="2400" dirty="0"/>
          </a:p>
          <a:p>
            <a:r>
              <a:rPr lang="en-AU" sz="2400" dirty="0">
                <a:solidFill>
                  <a:srgbClr val="C00000"/>
                </a:solidFill>
              </a:rPr>
              <a:t>By 1830, Smith had published the Book of Mormon </a:t>
            </a:r>
            <a:r>
              <a:rPr lang="en-AU" sz="2400" dirty="0"/>
              <a:t>(BOM). For the next 10 years, he continued to receive revelation which would become his additional inspired scripture Doctrines and Covenants (D&amp;C), and The Pearl of Great Price (PGP)</a:t>
            </a:r>
            <a:endParaRPr lang="en-US" sz="2400" dirty="0"/>
          </a:p>
        </p:txBody>
      </p:sp>
    </p:spTree>
    <p:extLst>
      <p:ext uri="{BB962C8B-B14F-4D97-AF65-F5344CB8AC3E}">
        <p14:creationId xmlns:p14="http://schemas.microsoft.com/office/powerpoint/2010/main" val="2161628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1891" y="616180"/>
            <a:ext cx="9088949" cy="4247317"/>
          </a:xfrm>
          <a:prstGeom prst="rect">
            <a:avLst/>
          </a:prstGeom>
        </p:spPr>
        <p:txBody>
          <a:bodyPr wrap="square">
            <a:spAutoFit/>
          </a:bodyPr>
          <a:lstStyle/>
          <a:p>
            <a:r>
              <a:rPr lang="en-AU" b="1" u="sng" dirty="0"/>
              <a:t>The Book of Mormon</a:t>
            </a:r>
            <a:endParaRPr lang="en-US" dirty="0"/>
          </a:p>
          <a:p>
            <a:r>
              <a:rPr lang="en-AU" dirty="0"/>
              <a:t>This book covers the history of 2 (unknown) civilizations which supposedly made their way from the Middle East to America around 600 B.C. These 2 nations, </a:t>
            </a:r>
            <a:r>
              <a:rPr lang="en-AU" dirty="0">
                <a:solidFill>
                  <a:srgbClr val="C00000"/>
                </a:solidFill>
              </a:rPr>
              <a:t>the Nephites and Lamanites,</a:t>
            </a:r>
            <a:r>
              <a:rPr lang="en-AU" dirty="0"/>
              <a:t> were of Jewish origin and for centuries were enemies. Mormon, the commander of the Nephites recorded on the gold plates what was to be the BOM. Mormon gave these plates to his son, Moroni, who hid them until they were uncovered by Joseph Smith Jr. </a:t>
            </a:r>
          </a:p>
          <a:p>
            <a:endParaRPr lang="en-US" dirty="0"/>
          </a:p>
          <a:p>
            <a:r>
              <a:rPr lang="en-AU" dirty="0"/>
              <a:t>The Mormon church has gone to great lengths to justify the BOM – even coming up with its own archaeological support of its authenticity. The non-Mormon archaeologists, however, has never given it any credibility. Interestingly, the manuscripts for the BOM have disappeared as Moroni came back and took the gold plates. </a:t>
            </a:r>
            <a:r>
              <a:rPr lang="en-AU" dirty="0">
                <a:solidFill>
                  <a:srgbClr val="C00000"/>
                </a:solidFill>
              </a:rPr>
              <a:t>Mormons must accept only Joseph Smith Jr.’s  word</a:t>
            </a:r>
            <a:r>
              <a:rPr lang="en-AU" dirty="0"/>
              <a:t>. The theory that the </a:t>
            </a:r>
            <a:r>
              <a:rPr lang="en-AU" b="1" dirty="0"/>
              <a:t>Book of Mormon</a:t>
            </a:r>
            <a:r>
              <a:rPr lang="en-AU" dirty="0"/>
              <a:t> is an ancient American </a:t>
            </a:r>
            <a:r>
              <a:rPr lang="en-AU" b="1" dirty="0"/>
              <a:t>history</a:t>
            </a:r>
            <a:r>
              <a:rPr lang="en-AU" dirty="0"/>
              <a:t> is considered to fall outside academic credibility.</a:t>
            </a:r>
            <a:endParaRPr lang="en-US" dirty="0"/>
          </a:p>
        </p:txBody>
      </p:sp>
    </p:spTree>
    <p:extLst>
      <p:ext uri="{BB962C8B-B14F-4D97-AF65-F5344CB8AC3E}">
        <p14:creationId xmlns:p14="http://schemas.microsoft.com/office/powerpoint/2010/main" val="572314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4524" y="513368"/>
            <a:ext cx="9000096" cy="5078313"/>
          </a:xfrm>
          <a:prstGeom prst="rect">
            <a:avLst/>
          </a:prstGeom>
        </p:spPr>
        <p:txBody>
          <a:bodyPr wrap="square">
            <a:spAutoFit/>
          </a:bodyPr>
          <a:lstStyle/>
          <a:p>
            <a:r>
              <a:rPr lang="en-AU" b="1" u="sng" dirty="0"/>
              <a:t>Doctrines and Covenants</a:t>
            </a:r>
            <a:endParaRPr lang="en-US" dirty="0"/>
          </a:p>
          <a:p>
            <a:r>
              <a:rPr lang="en-AU" dirty="0"/>
              <a:t>Although the BOM was termed the “most correct of any book on the earth,” the D&amp;C has 13 key doctrines not found anywhere in the BOM. Among these new revelations were: plurality of gods, God as an exalted (distinguished) man, a human being’s ability to become God, three degrees of heaven, polygamy, eternal progression and baptism for the dead. In addition, it is laden with prophesies by Smith that never came true (which would make him a false prophet).</a:t>
            </a:r>
            <a:endParaRPr lang="en-US" dirty="0"/>
          </a:p>
          <a:p>
            <a:r>
              <a:rPr lang="en-AU" dirty="0"/>
              <a:t> </a:t>
            </a:r>
            <a:endParaRPr lang="en-US" dirty="0"/>
          </a:p>
          <a:p>
            <a:r>
              <a:rPr lang="en-AU" b="1" u="sng" dirty="0"/>
              <a:t>The Pearl of Great Price</a:t>
            </a:r>
            <a:endParaRPr lang="en-US" dirty="0"/>
          </a:p>
          <a:p>
            <a:r>
              <a:rPr lang="en-AU" dirty="0"/>
              <a:t>This book was translated from papyri fragments found when Smith bought some Egyptian mummies. According to Smith, this is a record of writings by Abraham while he was in Egypt. Assumed lost, these papyri resurfaced in 1967 when they were studied by non-Mormon scholars. It was discovered that the characters were indeed Egyptian but translated into instructions for ancient Egyptian funerary practices including </a:t>
            </a:r>
            <a:r>
              <a:rPr lang="en-AU" dirty="0">
                <a:hlinkClick r:id="rId2"/>
              </a:rPr>
              <a:t>mummification of the body</a:t>
            </a:r>
            <a:r>
              <a:rPr lang="en-AU" dirty="0"/>
              <a:t>. Smith, however, understood it to teach the Mormon doctrines of pre-existence, the priesthood and the nature of God.</a:t>
            </a:r>
            <a:endParaRPr lang="en-US" dirty="0"/>
          </a:p>
        </p:txBody>
      </p:sp>
    </p:spTree>
    <p:extLst>
      <p:ext uri="{BB962C8B-B14F-4D97-AF65-F5344CB8AC3E}">
        <p14:creationId xmlns:p14="http://schemas.microsoft.com/office/powerpoint/2010/main" val="1528655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018" y="324993"/>
            <a:ext cx="9742517" cy="5909310"/>
          </a:xfrm>
          <a:prstGeom prst="rect">
            <a:avLst/>
          </a:prstGeom>
        </p:spPr>
        <p:txBody>
          <a:bodyPr wrap="square">
            <a:spAutoFit/>
          </a:bodyPr>
          <a:lstStyle/>
          <a:p>
            <a:r>
              <a:rPr lang="en-AU" b="1" dirty="0"/>
              <a:t>What Mormons Say About:</a:t>
            </a:r>
          </a:p>
          <a:p>
            <a:endParaRPr lang="en-US" dirty="0"/>
          </a:p>
          <a:p>
            <a:r>
              <a:rPr lang="en-AU" b="1" dirty="0"/>
              <a:t>God</a:t>
            </a:r>
            <a:endParaRPr lang="en-US" dirty="0"/>
          </a:p>
          <a:p>
            <a:r>
              <a:rPr lang="en-AU" dirty="0">
                <a:solidFill>
                  <a:srgbClr val="C00000"/>
                </a:solidFill>
              </a:rPr>
              <a:t>Mormonism teaches polytheism </a:t>
            </a:r>
            <a:r>
              <a:rPr lang="en-AU" dirty="0"/>
              <a:t>(versus monotheism taught in the Bible), believing that the universe is inhabited by many gods who produce spirit children. Joseph Smith declared, "I will preach on the plurality of Gods. I have always declared God to be a distinct personage”.</a:t>
            </a:r>
          </a:p>
          <a:p>
            <a:endParaRPr lang="en-AU" dirty="0"/>
          </a:p>
          <a:p>
            <a:r>
              <a:rPr lang="en-AU" b="1" dirty="0"/>
              <a:t>Man and the Universe</a:t>
            </a:r>
            <a:endParaRPr lang="en-US" dirty="0"/>
          </a:p>
          <a:p>
            <a:r>
              <a:rPr lang="en-AU" dirty="0"/>
              <a:t>The Mormon Church teaches that </a:t>
            </a:r>
            <a:r>
              <a:rPr lang="en-AU" dirty="0">
                <a:solidFill>
                  <a:srgbClr val="C00000"/>
                </a:solidFill>
              </a:rPr>
              <a:t>man was a pre-existent spirit </a:t>
            </a:r>
            <a:r>
              <a:rPr lang="en-AU" dirty="0"/>
              <a:t>and that </a:t>
            </a:r>
            <a:r>
              <a:rPr lang="en-AU" dirty="0">
                <a:solidFill>
                  <a:srgbClr val="C00000"/>
                </a:solidFill>
              </a:rPr>
              <a:t>mankind is of the same species as God</a:t>
            </a:r>
            <a:r>
              <a:rPr lang="en-AU" dirty="0"/>
              <a:t>. Our origin is supposed to have been as procreated children of God, born as spirits in some other realm. In that spirit world existence we progressed as far as was possible, but to become truly like our Heavenly Father we needed to obtain physical bodies.</a:t>
            </a:r>
            <a:endParaRPr lang="en-US" dirty="0"/>
          </a:p>
          <a:p>
            <a:r>
              <a:rPr lang="en-AU" dirty="0"/>
              <a:t>The </a:t>
            </a:r>
            <a:r>
              <a:rPr lang="en-AU" dirty="0">
                <a:solidFill>
                  <a:srgbClr val="C00000"/>
                </a:solidFill>
              </a:rPr>
              <a:t>Black person </a:t>
            </a:r>
            <a:r>
              <a:rPr lang="en-AU" dirty="0"/>
              <a:t>is an unfortunate man. He has been given a black skin. He is not permitted to receive the priesthood and the ordinances of the temple, necessary to prepare men and women to enter into and enjoy a fullness of glory in the Celestial Kingdom" (Elder George E. Richards).</a:t>
            </a:r>
          </a:p>
          <a:p>
            <a:endParaRPr lang="en-US" dirty="0"/>
          </a:p>
          <a:p>
            <a:r>
              <a:rPr lang="en-AU" dirty="0"/>
              <a:t>In 1978, however, the Mormon Church announced that </a:t>
            </a:r>
            <a:r>
              <a:rPr lang="en-AU" dirty="0">
                <a:solidFill>
                  <a:srgbClr val="C00000"/>
                </a:solidFill>
              </a:rPr>
              <a:t>God had lifted his curse </a:t>
            </a:r>
            <a:r>
              <a:rPr lang="en-AU" dirty="0"/>
              <a:t>from the African race. (God has changed his mind</a:t>
            </a:r>
            <a:r>
              <a:rPr lang="en-AU" dirty="0">
                <a:latin typeface="Arial" panose="020B0604020202020204" pitchFamily="34" charset="0"/>
                <a:cs typeface="Arial" panose="020B0604020202020204" pitchFamily="34" charset="0"/>
              </a:rPr>
              <a:t>????</a:t>
            </a:r>
            <a:r>
              <a:rPr lang="en-AU" dirty="0"/>
              <a:t>)</a:t>
            </a:r>
            <a:endParaRPr lang="en-US" dirty="0"/>
          </a:p>
        </p:txBody>
      </p:sp>
    </p:spTree>
    <p:extLst>
      <p:ext uri="{BB962C8B-B14F-4D97-AF65-F5344CB8AC3E}">
        <p14:creationId xmlns:p14="http://schemas.microsoft.com/office/powerpoint/2010/main" val="2375959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309" y="180307"/>
            <a:ext cx="8922327" cy="2862322"/>
          </a:xfrm>
          <a:prstGeom prst="rect">
            <a:avLst/>
          </a:prstGeom>
        </p:spPr>
        <p:txBody>
          <a:bodyPr wrap="square">
            <a:spAutoFit/>
          </a:bodyPr>
          <a:lstStyle/>
          <a:p>
            <a:r>
              <a:rPr lang="en-AU" b="1" dirty="0"/>
              <a:t>The Mormons Worship</a:t>
            </a:r>
            <a:endParaRPr lang="en-US" dirty="0"/>
          </a:p>
          <a:p>
            <a:r>
              <a:rPr lang="en-AU" dirty="0"/>
              <a:t>There are 2 kinds of worship in the Church of Latter Day Saints: chapel worship and temple worship. </a:t>
            </a:r>
          </a:p>
          <a:p>
            <a:endParaRPr lang="en-AU" u="sng" dirty="0"/>
          </a:p>
          <a:p>
            <a:r>
              <a:rPr lang="en-AU" u="sng" dirty="0">
                <a:solidFill>
                  <a:srgbClr val="C00000"/>
                </a:solidFill>
              </a:rPr>
              <a:t>Chapel worship</a:t>
            </a:r>
            <a:r>
              <a:rPr lang="en-AU" dirty="0">
                <a:solidFill>
                  <a:srgbClr val="C00000"/>
                </a:solidFill>
              </a:rPr>
              <a:t> </a:t>
            </a:r>
            <a:r>
              <a:rPr lang="en-AU" dirty="0"/>
              <a:t>is the primary family worship service called sacrament meeting. This meeting is held in chapels on Sunday and lasts approximately 70 minutes, involving the whole community together. During the service the members </a:t>
            </a:r>
            <a:r>
              <a:rPr lang="en-AU" dirty="0">
                <a:solidFill>
                  <a:srgbClr val="C00000"/>
                </a:solidFill>
              </a:rPr>
              <a:t>receive a sacramental communion of bread and water</a:t>
            </a:r>
            <a:r>
              <a:rPr lang="en-AU" dirty="0"/>
              <a:t>, during which they remember the Last Supper, the suffering of Jesus Christ, and their own baptismal promises to serve the Lord and keep his commandments.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0087" y="2344522"/>
            <a:ext cx="1920240" cy="163902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86569" y="410449"/>
            <a:ext cx="1920240" cy="1439960"/>
          </a:xfrm>
          <a:prstGeom prst="rect">
            <a:avLst/>
          </a:prstGeom>
        </p:spPr>
      </p:pic>
      <p:sp>
        <p:nvSpPr>
          <p:cNvPr id="3" name="Rectangle 2"/>
          <p:cNvSpPr/>
          <p:nvPr/>
        </p:nvSpPr>
        <p:spPr>
          <a:xfrm>
            <a:off x="587432" y="3135669"/>
            <a:ext cx="11036498" cy="3416320"/>
          </a:xfrm>
          <a:prstGeom prst="rect">
            <a:avLst/>
          </a:prstGeom>
        </p:spPr>
        <p:txBody>
          <a:bodyPr wrap="square">
            <a:spAutoFit/>
          </a:bodyPr>
          <a:lstStyle/>
          <a:p>
            <a:r>
              <a:rPr lang="en-AU" u="sng" dirty="0">
                <a:solidFill>
                  <a:srgbClr val="C00000"/>
                </a:solidFill>
              </a:rPr>
              <a:t>Temple worship</a:t>
            </a:r>
            <a:r>
              <a:rPr lang="en-AU" dirty="0">
                <a:solidFill>
                  <a:srgbClr val="C00000"/>
                </a:solidFill>
              </a:rPr>
              <a:t> </a:t>
            </a:r>
            <a:r>
              <a:rPr lang="en-AU" dirty="0"/>
              <a:t>is something altogether different. First of all, it takes place in the </a:t>
            </a:r>
          </a:p>
          <a:p>
            <a:r>
              <a:rPr lang="en-AU" dirty="0"/>
              <a:t>temple. Mormon temples are used for baptisms for the dead, and what is known</a:t>
            </a:r>
          </a:p>
          <a:p>
            <a:r>
              <a:rPr lang="en-AU" dirty="0"/>
              <a:t> as "endowment ceremonies" for both the living and the dead.</a:t>
            </a:r>
            <a:endParaRPr lang="en-US" dirty="0"/>
          </a:p>
          <a:p>
            <a:r>
              <a:rPr lang="en-AU" dirty="0"/>
              <a:t> </a:t>
            </a:r>
            <a:endParaRPr lang="en-US" dirty="0"/>
          </a:p>
          <a:p>
            <a:r>
              <a:rPr lang="en-AU" dirty="0"/>
              <a:t>A </a:t>
            </a:r>
            <a:r>
              <a:rPr lang="en-AU" dirty="0">
                <a:solidFill>
                  <a:srgbClr val="C00000"/>
                </a:solidFill>
              </a:rPr>
              <a:t>former Mormon explained an endowment ceremony</a:t>
            </a:r>
            <a:r>
              <a:rPr lang="en-AU" dirty="0"/>
              <a:t>: "The ritual began in a small cubicle where we had to strip completely. We then </a:t>
            </a:r>
            <a:r>
              <a:rPr lang="en-AU" dirty="0">
                <a:solidFill>
                  <a:srgbClr val="C00000"/>
                </a:solidFill>
              </a:rPr>
              <a:t>put on 'the shield</a:t>
            </a:r>
            <a:r>
              <a:rPr lang="en-AU" dirty="0"/>
              <a:t>,' a poncho with a hole for the head, but open on the sides (similar to a hospital gown). We went through a </a:t>
            </a:r>
            <a:r>
              <a:rPr lang="en-AU" dirty="0">
                <a:solidFill>
                  <a:srgbClr val="C00000"/>
                </a:solidFill>
              </a:rPr>
              <a:t>series of ‘washings and anointing’</a:t>
            </a:r>
            <a:r>
              <a:rPr lang="en-AU" dirty="0"/>
              <a:t>, as various parts of our bodies were touched by elderly temple workers who mumbled appropriate incantations over them. The endowment ceremony </a:t>
            </a:r>
            <a:r>
              <a:rPr lang="en-AU" dirty="0">
                <a:solidFill>
                  <a:srgbClr val="C00000"/>
                </a:solidFill>
              </a:rPr>
              <a:t>mocked all doctrines </a:t>
            </a:r>
            <a:r>
              <a:rPr lang="en-AU" dirty="0"/>
              <a:t>held to by Biblical Christianity, and </a:t>
            </a:r>
            <a:r>
              <a:rPr lang="en-AU" dirty="0">
                <a:solidFill>
                  <a:srgbClr val="C00000"/>
                </a:solidFill>
              </a:rPr>
              <a:t>Christian pastors were portrayed as servants of Satan</a:t>
            </a:r>
            <a:r>
              <a:rPr lang="en-AU" dirty="0"/>
              <a:t>. We had to swear many blood oaths, </a:t>
            </a:r>
            <a:r>
              <a:rPr lang="en-AU" dirty="0">
                <a:solidFill>
                  <a:srgbClr val="C00000"/>
                </a:solidFill>
              </a:rPr>
              <a:t>promising we would forfeit our lives if we weren't faithful</a:t>
            </a:r>
            <a:r>
              <a:rPr lang="en-AU" dirty="0"/>
              <a:t>, or if we revealed any of the secrets revealed to us in the temple ceremonies. </a:t>
            </a:r>
            <a:endParaRPr lang="en-US" dirty="0"/>
          </a:p>
        </p:txBody>
      </p:sp>
    </p:spTree>
    <p:extLst>
      <p:ext uri="{BB962C8B-B14F-4D97-AF65-F5344CB8AC3E}">
        <p14:creationId xmlns:p14="http://schemas.microsoft.com/office/powerpoint/2010/main" val="1469246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37915009"/>
              </p:ext>
            </p:extLst>
          </p:nvPr>
        </p:nvGraphicFramePr>
        <p:xfrm>
          <a:off x="342351" y="670211"/>
          <a:ext cx="11328717" cy="5660201"/>
        </p:xfrm>
        <a:graphic>
          <a:graphicData uri="http://schemas.openxmlformats.org/drawingml/2006/table">
            <a:tbl>
              <a:tblPr firstRow="1" firstCol="1" bandRow="1">
                <a:tableStyleId>{0E3FDE45-AF77-4B5C-9715-49D594BDF05E}</a:tableStyleId>
              </a:tblPr>
              <a:tblGrid>
                <a:gridCol w="1514447">
                  <a:extLst>
                    <a:ext uri="{9D8B030D-6E8A-4147-A177-3AD203B41FA5}">
                      <a16:colId xmlns:a16="http://schemas.microsoft.com/office/drawing/2014/main" val="20000"/>
                    </a:ext>
                  </a:extLst>
                </a:gridCol>
                <a:gridCol w="5185235">
                  <a:extLst>
                    <a:ext uri="{9D8B030D-6E8A-4147-A177-3AD203B41FA5}">
                      <a16:colId xmlns:a16="http://schemas.microsoft.com/office/drawing/2014/main" val="20001"/>
                    </a:ext>
                  </a:extLst>
                </a:gridCol>
                <a:gridCol w="4629035">
                  <a:extLst>
                    <a:ext uri="{9D8B030D-6E8A-4147-A177-3AD203B41FA5}">
                      <a16:colId xmlns:a16="http://schemas.microsoft.com/office/drawing/2014/main" val="20002"/>
                    </a:ext>
                  </a:extLst>
                </a:gridCol>
              </a:tblGrid>
              <a:tr h="0">
                <a:tc>
                  <a:txBody>
                    <a:bodyPr/>
                    <a:lstStyle/>
                    <a:p>
                      <a:pPr marL="0" marR="0">
                        <a:lnSpc>
                          <a:spcPct val="107000"/>
                        </a:lnSpc>
                        <a:spcBef>
                          <a:spcPts val="0"/>
                        </a:spcBef>
                        <a:spcAft>
                          <a:spcPts val="0"/>
                        </a:spcAft>
                      </a:pPr>
                      <a:r>
                        <a:rPr lang="en-AU" sz="1400" dirty="0">
                          <a:effectLst/>
                        </a:rPr>
                        <a:t>Elements of Faith 		</a:t>
                      </a:r>
                      <a:endParaRPr lang="en-US" sz="1400" dirty="0">
                        <a:effectLst/>
                        <a:latin typeface="Calibri"/>
                        <a:ea typeface="Calibri"/>
                        <a:cs typeface="Arial"/>
                      </a:endParaRPr>
                    </a:p>
                  </a:txBody>
                  <a:tcPr marL="59414" marR="59414" marT="0" marB="0"/>
                </a:tc>
                <a:tc>
                  <a:txBody>
                    <a:bodyPr/>
                    <a:lstStyle/>
                    <a:p>
                      <a:pPr marL="0" marR="0" algn="ctr">
                        <a:lnSpc>
                          <a:spcPct val="107000"/>
                        </a:lnSpc>
                        <a:spcBef>
                          <a:spcPts val="0"/>
                        </a:spcBef>
                        <a:spcAft>
                          <a:spcPts val="0"/>
                        </a:spcAft>
                      </a:pPr>
                      <a:r>
                        <a:rPr lang="en-AU" sz="1400" dirty="0">
                          <a:effectLst/>
                        </a:rPr>
                        <a:t>The Church of Jesus Christ of Latter-day Saints (Mormons)</a:t>
                      </a:r>
                      <a:endParaRPr lang="en-US" sz="1400" dirty="0">
                        <a:effectLst/>
                        <a:latin typeface="Calibri"/>
                        <a:ea typeface="Calibri"/>
                        <a:cs typeface="Arial"/>
                      </a:endParaRPr>
                    </a:p>
                  </a:txBody>
                  <a:tcPr marL="59414" marR="59414" marT="0" marB="0"/>
                </a:tc>
                <a:tc>
                  <a:txBody>
                    <a:bodyPr/>
                    <a:lstStyle/>
                    <a:p>
                      <a:pPr marL="0" marR="0" algn="ctr">
                        <a:lnSpc>
                          <a:spcPct val="107000"/>
                        </a:lnSpc>
                        <a:spcBef>
                          <a:spcPts val="0"/>
                        </a:spcBef>
                        <a:spcAft>
                          <a:spcPts val="0"/>
                        </a:spcAft>
                      </a:pPr>
                      <a:r>
                        <a:rPr lang="en-AU" sz="1400" dirty="0">
                          <a:effectLst/>
                        </a:rPr>
                        <a:t>Traditional Christianity</a:t>
                      </a:r>
                      <a:endParaRPr lang="en-US" sz="1400" dirty="0">
                        <a:effectLst/>
                        <a:latin typeface="Calibri"/>
                        <a:ea typeface="Calibri"/>
                        <a:cs typeface="Arial"/>
                      </a:endParaRPr>
                    </a:p>
                  </a:txBody>
                  <a:tcPr marL="59414" marR="59414" marT="0" marB="0"/>
                </a:tc>
                <a:extLst>
                  <a:ext uri="{0D108BD9-81ED-4DB2-BD59-A6C34878D82A}">
                    <a16:rowId xmlns:a16="http://schemas.microsoft.com/office/drawing/2014/main" val="10000"/>
                  </a:ext>
                </a:extLst>
              </a:tr>
              <a:tr h="2006118">
                <a:tc>
                  <a:txBody>
                    <a:bodyPr/>
                    <a:lstStyle/>
                    <a:p>
                      <a:pPr marL="0" marR="0">
                        <a:lnSpc>
                          <a:spcPct val="107000"/>
                        </a:lnSpc>
                        <a:spcBef>
                          <a:spcPts val="0"/>
                        </a:spcBef>
                        <a:spcAft>
                          <a:spcPts val="0"/>
                        </a:spcAft>
                      </a:pPr>
                      <a:r>
                        <a:rPr lang="en-AU" sz="1400" dirty="0">
                          <a:effectLst/>
                        </a:rPr>
                        <a:t>Supreme Being</a:t>
                      </a:r>
                      <a:endParaRPr lang="en-US" sz="1400" dirty="0">
                        <a:effectLst/>
                        <a:latin typeface="Calibri"/>
                        <a:ea typeface="Calibri"/>
                        <a:cs typeface="Arial"/>
                      </a:endParaRPr>
                    </a:p>
                  </a:txBody>
                  <a:tcPr marL="59414" marR="59414" marT="0" marB="0"/>
                </a:tc>
                <a:tc>
                  <a:txBody>
                    <a:bodyPr/>
                    <a:lstStyle/>
                    <a:p>
                      <a:pPr marL="0" marR="0">
                        <a:lnSpc>
                          <a:spcPct val="107000"/>
                        </a:lnSpc>
                        <a:spcBef>
                          <a:spcPts val="0"/>
                        </a:spcBef>
                        <a:spcAft>
                          <a:spcPts val="0"/>
                        </a:spcAft>
                      </a:pPr>
                      <a:r>
                        <a:rPr lang="en-AU" sz="1400" dirty="0">
                          <a:effectLst/>
                        </a:rPr>
                        <a:t>In Mormon thinking, God of earth is not the cause of everything. </a:t>
                      </a:r>
                      <a:r>
                        <a:rPr lang="en-AU" sz="1400" dirty="0">
                          <a:solidFill>
                            <a:srgbClr val="C00000"/>
                          </a:solidFill>
                          <a:effectLst/>
                        </a:rPr>
                        <a:t>He was created by other another god who had been created by another </a:t>
                      </a:r>
                      <a:r>
                        <a:rPr lang="en-AU" sz="1400" spc="15" dirty="0">
                          <a:solidFill>
                            <a:srgbClr val="C00000"/>
                          </a:solidFill>
                          <a:effectLst/>
                        </a:rPr>
                        <a:t>without end or limit</a:t>
                      </a:r>
                      <a:r>
                        <a:rPr lang="en-AU" sz="1400" dirty="0">
                          <a:effectLst/>
                        </a:rPr>
                        <a:t>. The Mormon Father God actually grew up as a man on another planet, learning all he could and finally dying and then being resurrected into Godhood whereupon he returned to a heavenly place with a body of flesh and bones. </a:t>
                      </a:r>
                      <a:endParaRPr lang="en-US" sz="1400" dirty="0">
                        <a:effectLst/>
                      </a:endParaRPr>
                    </a:p>
                    <a:p>
                      <a:pPr marL="0" marR="0">
                        <a:lnSpc>
                          <a:spcPct val="107000"/>
                        </a:lnSpc>
                        <a:spcBef>
                          <a:spcPts val="0"/>
                        </a:spcBef>
                        <a:spcAft>
                          <a:spcPts val="0"/>
                        </a:spcAft>
                      </a:pPr>
                      <a:r>
                        <a:rPr lang="en-AU" sz="1400" dirty="0">
                          <a:effectLst/>
                        </a:rPr>
                        <a:t> </a:t>
                      </a:r>
                      <a:endParaRPr lang="en-US" sz="1400" dirty="0">
                        <a:effectLst/>
                      </a:endParaRPr>
                    </a:p>
                    <a:p>
                      <a:pPr marL="0" marR="0">
                        <a:lnSpc>
                          <a:spcPct val="107000"/>
                        </a:lnSpc>
                        <a:spcBef>
                          <a:spcPts val="0"/>
                        </a:spcBef>
                        <a:spcAft>
                          <a:spcPts val="0"/>
                        </a:spcAft>
                      </a:pPr>
                      <a:r>
                        <a:rPr lang="en-AU" sz="1400" dirty="0">
                          <a:effectLst/>
                        </a:rPr>
                        <a:t>Mormon doctrine of </a:t>
                      </a:r>
                      <a:r>
                        <a:rPr lang="en-AU" sz="1400" dirty="0">
                          <a:solidFill>
                            <a:srgbClr val="C00000"/>
                          </a:solidFill>
                          <a:effectLst/>
                        </a:rPr>
                        <a:t>continuous revelation</a:t>
                      </a:r>
                      <a:r>
                        <a:rPr lang="en-AU" sz="1400" dirty="0">
                          <a:effectLst/>
                        </a:rPr>
                        <a:t>, states that God would actually change what He has previously revealed</a:t>
                      </a:r>
                      <a:endParaRPr lang="en-US" sz="1400" dirty="0">
                        <a:effectLst/>
                      </a:endParaRPr>
                    </a:p>
                    <a:p>
                      <a:pPr marL="0" marR="0">
                        <a:lnSpc>
                          <a:spcPct val="107000"/>
                        </a:lnSpc>
                        <a:spcBef>
                          <a:spcPts val="0"/>
                        </a:spcBef>
                        <a:spcAft>
                          <a:spcPts val="0"/>
                        </a:spcAft>
                      </a:pPr>
                      <a:r>
                        <a:rPr lang="en-AU" sz="1400" dirty="0">
                          <a:effectLst/>
                        </a:rPr>
                        <a:t> </a:t>
                      </a:r>
                      <a:endParaRPr lang="en-US" sz="1400" dirty="0">
                        <a:effectLst/>
                        <a:latin typeface="Calibri"/>
                        <a:ea typeface="Calibri"/>
                        <a:cs typeface="Arial"/>
                      </a:endParaRPr>
                    </a:p>
                  </a:txBody>
                  <a:tcPr marL="59414" marR="59414" marT="0" marB="0"/>
                </a:tc>
                <a:tc>
                  <a:txBody>
                    <a:bodyPr/>
                    <a:lstStyle/>
                    <a:p>
                      <a:pPr marL="0" marR="0">
                        <a:lnSpc>
                          <a:spcPct val="107000"/>
                        </a:lnSpc>
                        <a:spcBef>
                          <a:spcPts val="0"/>
                        </a:spcBef>
                        <a:spcAft>
                          <a:spcPts val="0"/>
                        </a:spcAft>
                      </a:pPr>
                      <a:r>
                        <a:rPr lang="en-AU" sz="1400" dirty="0">
                          <a:solidFill>
                            <a:srgbClr val="C00000"/>
                          </a:solidFill>
                          <a:effectLst/>
                        </a:rPr>
                        <a:t>One personal/supreme God who is Creator </a:t>
                      </a:r>
                      <a:r>
                        <a:rPr lang="en-AU" sz="1400" dirty="0">
                          <a:effectLst/>
                        </a:rPr>
                        <a:t>&amp; Lord of everything that exists. He eternally exists as Triune God: Father, Son, Holy Spirit. Gen. 1; Deut. 6:4; Matt. 28:19.</a:t>
                      </a:r>
                      <a:endParaRPr lang="en-US" sz="1400" dirty="0">
                        <a:effectLst/>
                      </a:endParaRPr>
                    </a:p>
                    <a:p>
                      <a:pPr marL="0" marR="0">
                        <a:lnSpc>
                          <a:spcPct val="107000"/>
                        </a:lnSpc>
                        <a:spcBef>
                          <a:spcPts val="0"/>
                        </a:spcBef>
                        <a:spcAft>
                          <a:spcPts val="0"/>
                        </a:spcAft>
                      </a:pPr>
                      <a:r>
                        <a:rPr lang="en-AU" sz="1400" dirty="0">
                          <a:effectLst/>
                        </a:rPr>
                        <a:t> </a:t>
                      </a:r>
                      <a:endParaRPr lang="en-US" sz="1400" dirty="0">
                        <a:effectLst/>
                      </a:endParaRPr>
                    </a:p>
                    <a:p>
                      <a:pPr marL="0" marR="0">
                        <a:lnSpc>
                          <a:spcPct val="107000"/>
                        </a:lnSpc>
                        <a:spcBef>
                          <a:spcPts val="0"/>
                        </a:spcBef>
                        <a:spcAft>
                          <a:spcPts val="0"/>
                        </a:spcAft>
                      </a:pPr>
                      <a:r>
                        <a:rPr lang="en-AU" sz="1400" dirty="0">
                          <a:effectLst/>
                        </a:rPr>
                        <a:t> </a:t>
                      </a:r>
                      <a:endParaRPr lang="en-US" sz="1400" dirty="0">
                        <a:effectLst/>
                      </a:endParaRPr>
                    </a:p>
                    <a:p>
                      <a:pPr marL="0" marR="0">
                        <a:lnSpc>
                          <a:spcPct val="107000"/>
                        </a:lnSpc>
                        <a:spcBef>
                          <a:spcPts val="0"/>
                        </a:spcBef>
                        <a:spcAft>
                          <a:spcPts val="0"/>
                        </a:spcAft>
                      </a:pPr>
                      <a:r>
                        <a:rPr lang="en-AU" sz="1400" dirty="0">
                          <a:effectLst/>
                        </a:rPr>
                        <a:t> </a:t>
                      </a:r>
                      <a:endParaRPr lang="en-US" sz="1400" dirty="0">
                        <a:effectLst/>
                      </a:endParaRPr>
                    </a:p>
                    <a:p>
                      <a:pPr marL="0" marR="0">
                        <a:lnSpc>
                          <a:spcPct val="107000"/>
                        </a:lnSpc>
                        <a:spcBef>
                          <a:spcPts val="0"/>
                        </a:spcBef>
                        <a:spcAft>
                          <a:spcPts val="0"/>
                        </a:spcAft>
                      </a:pPr>
                      <a:r>
                        <a:rPr lang="en-AU" sz="1400" dirty="0">
                          <a:effectLst/>
                        </a:rPr>
                        <a:t> </a:t>
                      </a:r>
                      <a:endParaRPr lang="en-US" sz="1400" dirty="0">
                        <a:effectLst/>
                      </a:endParaRPr>
                    </a:p>
                    <a:p>
                      <a:pPr marL="0" marR="0">
                        <a:lnSpc>
                          <a:spcPct val="107000"/>
                        </a:lnSpc>
                        <a:spcBef>
                          <a:spcPts val="0"/>
                        </a:spcBef>
                        <a:spcAft>
                          <a:spcPts val="0"/>
                        </a:spcAft>
                      </a:pPr>
                      <a:r>
                        <a:rPr lang="en-AU" sz="1400" dirty="0">
                          <a:effectLst/>
                        </a:rPr>
                        <a:t> </a:t>
                      </a:r>
                      <a:endParaRPr lang="en-US" sz="1400" dirty="0">
                        <a:effectLst/>
                      </a:endParaRPr>
                    </a:p>
                    <a:p>
                      <a:pPr marL="0" marR="0">
                        <a:lnSpc>
                          <a:spcPct val="107000"/>
                        </a:lnSpc>
                        <a:spcBef>
                          <a:spcPts val="0"/>
                        </a:spcBef>
                        <a:spcAft>
                          <a:spcPts val="0"/>
                        </a:spcAft>
                      </a:pPr>
                      <a:r>
                        <a:rPr lang="en-AU" sz="1400" dirty="0">
                          <a:effectLst/>
                        </a:rPr>
                        <a:t>The Bible makes it explicitly clear that </a:t>
                      </a:r>
                      <a:r>
                        <a:rPr lang="en-AU" sz="1400" dirty="0">
                          <a:solidFill>
                            <a:srgbClr val="C00000"/>
                          </a:solidFill>
                          <a:effectLst/>
                        </a:rPr>
                        <a:t>God does not change</a:t>
                      </a:r>
                      <a:r>
                        <a:rPr lang="en-AU" sz="1400" dirty="0">
                          <a:effectLst/>
                        </a:rPr>
                        <a:t>; that he is the same yesterday, today and forever.</a:t>
                      </a:r>
                      <a:endParaRPr lang="en-US" sz="1400" dirty="0">
                        <a:effectLst/>
                        <a:latin typeface="Calibri"/>
                        <a:ea typeface="Calibri"/>
                        <a:cs typeface="Arial"/>
                      </a:endParaRPr>
                    </a:p>
                  </a:txBody>
                  <a:tcPr marL="59414" marR="59414" marT="0" marB="0"/>
                </a:tc>
                <a:extLst>
                  <a:ext uri="{0D108BD9-81ED-4DB2-BD59-A6C34878D82A}">
                    <a16:rowId xmlns:a16="http://schemas.microsoft.com/office/drawing/2014/main" val="10001"/>
                  </a:ext>
                </a:extLst>
              </a:tr>
              <a:tr h="565097">
                <a:tc>
                  <a:txBody>
                    <a:bodyPr/>
                    <a:lstStyle/>
                    <a:p>
                      <a:pPr marL="0" marR="0">
                        <a:lnSpc>
                          <a:spcPct val="107000"/>
                        </a:lnSpc>
                        <a:spcBef>
                          <a:spcPts val="0"/>
                        </a:spcBef>
                        <a:spcAft>
                          <a:spcPts val="0"/>
                        </a:spcAft>
                      </a:pPr>
                      <a:r>
                        <a:rPr lang="en-AU" sz="1400" dirty="0">
                          <a:effectLst/>
                        </a:rPr>
                        <a:t>Key Figures in History</a:t>
                      </a:r>
                      <a:endParaRPr lang="en-US" sz="1400" dirty="0">
                        <a:effectLst/>
                        <a:latin typeface="Calibri"/>
                        <a:ea typeface="Calibri"/>
                        <a:cs typeface="Arial"/>
                      </a:endParaRPr>
                    </a:p>
                  </a:txBody>
                  <a:tcPr marL="59414" marR="59414" marT="0" marB="0"/>
                </a:tc>
                <a:tc>
                  <a:txBody>
                    <a:bodyPr/>
                    <a:lstStyle/>
                    <a:p>
                      <a:pPr marL="0" marR="0">
                        <a:lnSpc>
                          <a:spcPct val="107000"/>
                        </a:lnSpc>
                        <a:spcBef>
                          <a:spcPts val="0"/>
                        </a:spcBef>
                        <a:spcAft>
                          <a:spcPts val="0"/>
                        </a:spcAft>
                      </a:pPr>
                      <a:r>
                        <a:rPr lang="en-AU" sz="1400" dirty="0">
                          <a:effectLst/>
                        </a:rPr>
                        <a:t>Joseph Smith Jr. (1805-1844)</a:t>
                      </a:r>
                      <a:endParaRPr lang="en-US" sz="1400" dirty="0">
                        <a:effectLst/>
                        <a:latin typeface="Calibri"/>
                        <a:ea typeface="Calibri"/>
                        <a:cs typeface="Arial"/>
                      </a:endParaRPr>
                    </a:p>
                  </a:txBody>
                  <a:tcPr marL="59414" marR="59414" marT="0" marB="0"/>
                </a:tc>
                <a:tc>
                  <a:txBody>
                    <a:bodyPr/>
                    <a:lstStyle/>
                    <a:p>
                      <a:pPr marL="0" marR="0">
                        <a:lnSpc>
                          <a:spcPct val="107000"/>
                        </a:lnSpc>
                        <a:spcBef>
                          <a:spcPts val="0"/>
                        </a:spcBef>
                        <a:spcAft>
                          <a:spcPts val="0"/>
                        </a:spcAft>
                      </a:pPr>
                      <a:r>
                        <a:rPr lang="en-AU" sz="1400" dirty="0">
                          <a:effectLst/>
                        </a:rPr>
                        <a:t>Jesus, the Christ, eternally one with the Father and incarnated supernaturally through the Virgin Mary. John 1:1-12; Matt 1:18-25</a:t>
                      </a:r>
                      <a:endParaRPr lang="en-US" sz="1400" dirty="0">
                        <a:effectLst/>
                        <a:latin typeface="Calibri"/>
                        <a:ea typeface="Calibri"/>
                        <a:cs typeface="Arial"/>
                      </a:endParaRPr>
                    </a:p>
                  </a:txBody>
                  <a:tcPr marL="59414" marR="59414" marT="0" marB="0"/>
                </a:tc>
                <a:extLst>
                  <a:ext uri="{0D108BD9-81ED-4DB2-BD59-A6C34878D82A}">
                    <a16:rowId xmlns:a16="http://schemas.microsoft.com/office/drawing/2014/main" val="10002"/>
                  </a:ext>
                </a:extLst>
              </a:tr>
              <a:tr h="1271469">
                <a:tc>
                  <a:txBody>
                    <a:bodyPr/>
                    <a:lstStyle/>
                    <a:p>
                      <a:pPr marL="0" marR="0">
                        <a:lnSpc>
                          <a:spcPct val="107000"/>
                        </a:lnSpc>
                        <a:spcBef>
                          <a:spcPts val="0"/>
                        </a:spcBef>
                        <a:spcAft>
                          <a:spcPts val="0"/>
                        </a:spcAft>
                      </a:pPr>
                      <a:r>
                        <a:rPr lang="en-AU" sz="1400" dirty="0">
                          <a:effectLst/>
                        </a:rPr>
                        <a:t>Person of Jesus</a:t>
                      </a:r>
                      <a:endParaRPr lang="en-US" sz="1400" dirty="0">
                        <a:effectLst/>
                        <a:latin typeface="Calibri"/>
                        <a:ea typeface="Calibri"/>
                        <a:cs typeface="Arial"/>
                      </a:endParaRPr>
                    </a:p>
                  </a:txBody>
                  <a:tcPr marL="59414" marR="59414" marT="0" marB="0"/>
                </a:tc>
                <a:tc>
                  <a:txBody>
                    <a:bodyPr/>
                    <a:lstStyle/>
                    <a:p>
                      <a:pPr marL="0" marR="0">
                        <a:lnSpc>
                          <a:spcPct val="107000"/>
                        </a:lnSpc>
                        <a:spcBef>
                          <a:spcPts val="0"/>
                        </a:spcBef>
                        <a:spcAft>
                          <a:spcPts val="0"/>
                        </a:spcAft>
                      </a:pPr>
                      <a:r>
                        <a:rPr lang="en-AU" sz="1400" dirty="0">
                          <a:effectLst/>
                        </a:rPr>
                        <a:t>Jesus is the spiritual &amp; physical offspring of God by procreation. </a:t>
                      </a:r>
                      <a:r>
                        <a:rPr lang="en-AU" sz="1400" dirty="0">
                          <a:solidFill>
                            <a:srgbClr val="C00000"/>
                          </a:solidFill>
                          <a:effectLst/>
                        </a:rPr>
                        <a:t>Had a pre-existence as God's firstborn spirit child and followed by his brother Lucifer</a:t>
                      </a:r>
                      <a:r>
                        <a:rPr lang="en-AU" sz="1400" dirty="0">
                          <a:effectLst/>
                        </a:rPr>
                        <a:t>.</a:t>
                      </a:r>
                      <a:endParaRPr lang="en-US" sz="1400" dirty="0">
                        <a:effectLst/>
                      </a:endParaRPr>
                    </a:p>
                    <a:p>
                      <a:pPr marL="0" marR="0">
                        <a:lnSpc>
                          <a:spcPct val="107000"/>
                        </a:lnSpc>
                        <a:spcBef>
                          <a:spcPts val="0"/>
                        </a:spcBef>
                        <a:spcAft>
                          <a:spcPts val="0"/>
                        </a:spcAft>
                      </a:pPr>
                      <a:r>
                        <a:rPr lang="en-AU" sz="1400" dirty="0">
                          <a:effectLst/>
                        </a:rPr>
                        <a:t>God needed a saviour to implement his plan. </a:t>
                      </a:r>
                      <a:r>
                        <a:rPr lang="en-AU" sz="1400" dirty="0">
                          <a:solidFill>
                            <a:srgbClr val="C00000"/>
                          </a:solidFill>
                          <a:effectLst/>
                        </a:rPr>
                        <a:t>Jesus won the contest</a:t>
                      </a:r>
                      <a:r>
                        <a:rPr lang="en-AU" sz="1400" dirty="0">
                          <a:effectLst/>
                        </a:rPr>
                        <a:t>, Lucifer lost. Lucifer was so enraged with jealousy that there was war in heaven and Lucifer and his angels were cast out.</a:t>
                      </a:r>
                      <a:endParaRPr lang="en-US" sz="1400" dirty="0">
                        <a:effectLst/>
                        <a:latin typeface="Calibri"/>
                        <a:ea typeface="Calibri"/>
                        <a:cs typeface="Arial"/>
                      </a:endParaRPr>
                    </a:p>
                  </a:txBody>
                  <a:tcPr marL="59414" marR="59414" marT="0" marB="0"/>
                </a:tc>
                <a:tc>
                  <a:txBody>
                    <a:bodyPr/>
                    <a:lstStyle/>
                    <a:p>
                      <a:pPr marL="0" marR="0">
                        <a:lnSpc>
                          <a:spcPct val="107000"/>
                        </a:lnSpc>
                        <a:spcBef>
                          <a:spcPts val="0"/>
                        </a:spcBef>
                        <a:spcAft>
                          <a:spcPts val="0"/>
                        </a:spcAft>
                      </a:pPr>
                      <a:r>
                        <a:rPr lang="en-AU" sz="1400" dirty="0">
                          <a:solidFill>
                            <a:srgbClr val="C00000"/>
                          </a:solidFill>
                          <a:effectLst/>
                        </a:rPr>
                        <a:t>Lord Jesus Christ is perfect in His divinity and perfect in His Humanity</a:t>
                      </a:r>
                      <a:r>
                        <a:rPr lang="en-AU" sz="1400" dirty="0">
                          <a:effectLst/>
                        </a:rPr>
                        <a:t>, yet His divinity parted not from His humanity for a single moment nor a twinkle of an eye Supreme example of God's character &amp; His love for humanity. Full and final revelation of God and His love. John 1:1-13</a:t>
                      </a:r>
                      <a:endParaRPr lang="en-US" sz="1400" dirty="0">
                        <a:effectLst/>
                        <a:latin typeface="Calibri"/>
                        <a:ea typeface="Calibri"/>
                        <a:cs typeface="Arial"/>
                      </a:endParaRPr>
                    </a:p>
                  </a:txBody>
                  <a:tcPr marL="59414" marR="59414" marT="0" marB="0"/>
                </a:tc>
                <a:extLst>
                  <a:ext uri="{0D108BD9-81ED-4DB2-BD59-A6C34878D82A}">
                    <a16:rowId xmlns:a16="http://schemas.microsoft.com/office/drawing/2014/main" val="10003"/>
                  </a:ext>
                </a:extLst>
              </a:tr>
            </a:tbl>
          </a:graphicData>
        </a:graphic>
      </p:graphicFrame>
      <p:sp>
        <p:nvSpPr>
          <p:cNvPr id="6" name="Rectangle 6"/>
          <p:cNvSpPr>
            <a:spLocks noChangeArrowheads="1"/>
          </p:cNvSpPr>
          <p:nvPr/>
        </p:nvSpPr>
        <p:spPr bwMode="auto">
          <a:xfrm>
            <a:off x="691486" y="135740"/>
            <a:ext cx="808035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2400" b="1"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How the Mormons differ in their believes from Christianity:</a:t>
            </a:r>
            <a:endParaRPr kumimoji="0" lang="en-US" altLang="en-US" sz="2400" b="1" i="0" u="sng"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sng"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94344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51969602"/>
              </p:ext>
            </p:extLst>
          </p:nvPr>
        </p:nvGraphicFramePr>
        <p:xfrm>
          <a:off x="452381" y="502920"/>
          <a:ext cx="11099538" cy="6112507"/>
        </p:xfrm>
        <a:graphic>
          <a:graphicData uri="http://schemas.openxmlformats.org/drawingml/2006/table">
            <a:tbl>
              <a:tblPr firstRow="1" firstCol="1" bandRow="1">
                <a:tableStyleId>{0E3FDE45-AF77-4B5C-9715-49D594BDF05E}</a:tableStyleId>
              </a:tblPr>
              <a:tblGrid>
                <a:gridCol w="1340398">
                  <a:extLst>
                    <a:ext uri="{9D8B030D-6E8A-4147-A177-3AD203B41FA5}">
                      <a16:colId xmlns:a16="http://schemas.microsoft.com/office/drawing/2014/main" val="20000"/>
                    </a:ext>
                  </a:extLst>
                </a:gridCol>
                <a:gridCol w="4854632">
                  <a:extLst>
                    <a:ext uri="{9D8B030D-6E8A-4147-A177-3AD203B41FA5}">
                      <a16:colId xmlns:a16="http://schemas.microsoft.com/office/drawing/2014/main" val="20001"/>
                    </a:ext>
                  </a:extLst>
                </a:gridCol>
                <a:gridCol w="4904508">
                  <a:extLst>
                    <a:ext uri="{9D8B030D-6E8A-4147-A177-3AD203B41FA5}">
                      <a16:colId xmlns:a16="http://schemas.microsoft.com/office/drawing/2014/main" val="20002"/>
                    </a:ext>
                  </a:extLst>
                </a:gridCol>
              </a:tblGrid>
              <a:tr h="1422863">
                <a:tc>
                  <a:txBody>
                    <a:bodyPr/>
                    <a:lstStyle/>
                    <a:p>
                      <a:pPr marL="0" marR="0">
                        <a:lnSpc>
                          <a:spcPct val="107000"/>
                        </a:lnSpc>
                        <a:spcBef>
                          <a:spcPts val="0"/>
                        </a:spcBef>
                        <a:spcAft>
                          <a:spcPts val="0"/>
                        </a:spcAft>
                      </a:pPr>
                      <a:r>
                        <a:rPr lang="en-AU" sz="1600" dirty="0">
                          <a:effectLst/>
                        </a:rPr>
                        <a:t>Sources of Authority</a:t>
                      </a:r>
                      <a:endParaRPr lang="en-US" sz="1600" dirty="0">
                        <a:effectLst/>
                        <a:latin typeface="Calibri"/>
                        <a:ea typeface="Calibri"/>
                        <a:cs typeface="Arial"/>
                      </a:endParaRPr>
                    </a:p>
                  </a:txBody>
                  <a:tcPr marL="68580" marR="68580" marT="0" marB="0"/>
                </a:tc>
                <a:tc>
                  <a:txBody>
                    <a:bodyPr/>
                    <a:lstStyle/>
                    <a:p>
                      <a:pPr marL="0" marR="0">
                        <a:lnSpc>
                          <a:spcPct val="107000"/>
                        </a:lnSpc>
                        <a:spcBef>
                          <a:spcPts val="0"/>
                        </a:spcBef>
                        <a:spcAft>
                          <a:spcPts val="0"/>
                        </a:spcAft>
                      </a:pPr>
                      <a:r>
                        <a:rPr lang="en-AU" sz="1600" b="0" dirty="0">
                          <a:effectLst/>
                        </a:rPr>
                        <a:t>Bible (except the "errors"); The Book of</a:t>
                      </a:r>
                      <a:endParaRPr lang="en-US" sz="1600" b="0" dirty="0">
                        <a:effectLst/>
                      </a:endParaRPr>
                    </a:p>
                    <a:p>
                      <a:pPr marL="0" marR="0">
                        <a:lnSpc>
                          <a:spcPct val="107000"/>
                        </a:lnSpc>
                        <a:spcBef>
                          <a:spcPts val="0"/>
                        </a:spcBef>
                        <a:spcAft>
                          <a:spcPts val="0"/>
                        </a:spcAft>
                      </a:pPr>
                      <a:r>
                        <a:rPr lang="en-AU" sz="1600" b="0" dirty="0">
                          <a:effectLst/>
                        </a:rPr>
                        <a:t>Mormon; Doctrine and Covenants; Pearl of Great Price; revelations of the Mormon prophets</a:t>
                      </a:r>
                      <a:endParaRPr lang="en-US" sz="1600" b="0" dirty="0">
                        <a:effectLst/>
                      </a:endParaRPr>
                    </a:p>
                    <a:p>
                      <a:pPr marL="0" marR="0">
                        <a:lnSpc>
                          <a:spcPct val="107000"/>
                        </a:lnSpc>
                        <a:spcBef>
                          <a:spcPts val="0"/>
                        </a:spcBef>
                        <a:spcAft>
                          <a:spcPts val="0"/>
                        </a:spcAft>
                      </a:pPr>
                      <a:r>
                        <a:rPr lang="en-AU" sz="1600" b="0" dirty="0">
                          <a:effectLst/>
                        </a:rPr>
                        <a:t> </a:t>
                      </a:r>
                      <a:endParaRPr lang="en-US" sz="1600" b="0" dirty="0">
                        <a:effectLst/>
                        <a:latin typeface="Calibri"/>
                        <a:ea typeface="Calibri"/>
                        <a:cs typeface="Arial"/>
                      </a:endParaRPr>
                    </a:p>
                  </a:txBody>
                  <a:tcPr marL="68580" marR="68580" marT="0" marB="0"/>
                </a:tc>
                <a:tc>
                  <a:txBody>
                    <a:bodyPr/>
                    <a:lstStyle/>
                    <a:p>
                      <a:pPr marL="0" marR="0">
                        <a:lnSpc>
                          <a:spcPct val="107000"/>
                        </a:lnSpc>
                        <a:spcBef>
                          <a:spcPts val="0"/>
                        </a:spcBef>
                        <a:spcAft>
                          <a:spcPts val="0"/>
                        </a:spcAft>
                      </a:pPr>
                      <a:r>
                        <a:rPr lang="en-AU" sz="1600" b="0" dirty="0">
                          <a:effectLst/>
                        </a:rPr>
                        <a:t>Bible (Old &amp; New Testaments). Unique, revealed, factual, accurate, &amp; inspired Word of God. 2 Tim. 3:16-17.</a:t>
                      </a:r>
                      <a:endParaRPr lang="en-US" sz="1600" b="0" dirty="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1320905">
                <a:tc>
                  <a:txBody>
                    <a:bodyPr/>
                    <a:lstStyle/>
                    <a:p>
                      <a:pPr marL="0" marR="0">
                        <a:lnSpc>
                          <a:spcPct val="107000"/>
                        </a:lnSpc>
                        <a:spcBef>
                          <a:spcPts val="0"/>
                        </a:spcBef>
                        <a:spcAft>
                          <a:spcPts val="0"/>
                        </a:spcAft>
                      </a:pPr>
                      <a:r>
                        <a:rPr lang="en-AU" sz="1600" dirty="0">
                          <a:effectLst/>
                        </a:rPr>
                        <a:t>Doctrine of Humanity</a:t>
                      </a:r>
                      <a:endParaRPr lang="en-US" sz="1600" dirty="0">
                        <a:effectLst/>
                        <a:latin typeface="Calibri"/>
                        <a:ea typeface="Calibri"/>
                        <a:cs typeface="Arial"/>
                      </a:endParaRPr>
                    </a:p>
                  </a:txBody>
                  <a:tcPr marL="68580" marR="68580" marT="0" marB="0"/>
                </a:tc>
                <a:tc>
                  <a:txBody>
                    <a:bodyPr/>
                    <a:lstStyle/>
                    <a:p>
                      <a:pPr marL="0" marR="0">
                        <a:lnSpc>
                          <a:spcPct val="107000"/>
                        </a:lnSpc>
                        <a:spcBef>
                          <a:spcPts val="0"/>
                        </a:spcBef>
                        <a:spcAft>
                          <a:spcPts val="0"/>
                        </a:spcAft>
                      </a:pPr>
                      <a:r>
                        <a:rPr lang="en-AU" sz="1600" dirty="0">
                          <a:solidFill>
                            <a:srgbClr val="C00000"/>
                          </a:solidFill>
                          <a:effectLst/>
                        </a:rPr>
                        <a:t>Pre-existent spiritual offspring of God</a:t>
                      </a:r>
                      <a:r>
                        <a:rPr lang="en-AU" sz="1600" dirty="0">
                          <a:effectLst/>
                        </a:rPr>
                        <a:t>;</a:t>
                      </a:r>
                      <a:endParaRPr lang="en-US" sz="1600" dirty="0">
                        <a:effectLst/>
                      </a:endParaRPr>
                    </a:p>
                    <a:p>
                      <a:pPr marL="0" marR="0">
                        <a:lnSpc>
                          <a:spcPct val="107000"/>
                        </a:lnSpc>
                        <a:spcBef>
                          <a:spcPts val="0"/>
                        </a:spcBef>
                        <a:spcAft>
                          <a:spcPts val="0"/>
                        </a:spcAft>
                      </a:pPr>
                      <a:r>
                        <a:rPr lang="en-AU" sz="1600" dirty="0">
                          <a:effectLst/>
                        </a:rPr>
                        <a:t>basically good; gods in embryo.</a:t>
                      </a:r>
                      <a:endParaRPr lang="en-US" sz="1600" dirty="0">
                        <a:effectLst/>
                        <a:latin typeface="Calibri"/>
                        <a:ea typeface="Calibri"/>
                        <a:cs typeface="Arial"/>
                      </a:endParaRPr>
                    </a:p>
                  </a:txBody>
                  <a:tcPr marL="68580" marR="68580" marT="0" marB="0"/>
                </a:tc>
                <a:tc>
                  <a:txBody>
                    <a:bodyPr/>
                    <a:lstStyle/>
                    <a:p>
                      <a:pPr marL="0" marR="0">
                        <a:lnSpc>
                          <a:spcPct val="107000"/>
                        </a:lnSpc>
                        <a:spcBef>
                          <a:spcPts val="0"/>
                        </a:spcBef>
                        <a:spcAft>
                          <a:spcPts val="0"/>
                        </a:spcAft>
                      </a:pPr>
                      <a:r>
                        <a:rPr lang="en-AU" sz="1600" dirty="0">
                          <a:solidFill>
                            <a:srgbClr val="C00000"/>
                          </a:solidFill>
                          <a:effectLst/>
                        </a:rPr>
                        <a:t>Humanity is part of creation</a:t>
                      </a:r>
                      <a:r>
                        <a:rPr lang="en-AU" sz="1600" dirty="0">
                          <a:effectLst/>
                        </a:rPr>
                        <a:t>, but distinct from the rest of creation &amp; from God. Human beings are created in God's image. Every person is a unique, precious being of dignity &amp; worth. Gen. 1:26-28.</a:t>
                      </a:r>
                    </a:p>
                    <a:p>
                      <a:pPr marL="0" marR="0">
                        <a:lnSpc>
                          <a:spcPct val="107000"/>
                        </a:lnSpc>
                        <a:spcBef>
                          <a:spcPts val="0"/>
                        </a:spcBef>
                        <a:spcAft>
                          <a:spcPts val="0"/>
                        </a:spcAft>
                      </a:pP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1"/>
                  </a:ext>
                </a:extLst>
              </a:tr>
              <a:tr h="1587828">
                <a:tc>
                  <a:txBody>
                    <a:bodyPr/>
                    <a:lstStyle/>
                    <a:p>
                      <a:pPr marL="0" marR="0">
                        <a:lnSpc>
                          <a:spcPct val="107000"/>
                        </a:lnSpc>
                        <a:spcBef>
                          <a:spcPts val="0"/>
                        </a:spcBef>
                        <a:spcAft>
                          <a:spcPts val="0"/>
                        </a:spcAft>
                      </a:pPr>
                      <a:r>
                        <a:rPr lang="en-AU" sz="1600" dirty="0">
                          <a:effectLst/>
                        </a:rPr>
                        <a:t>Ethics (Value System)</a:t>
                      </a:r>
                      <a:endParaRPr lang="en-US" sz="1600" dirty="0">
                        <a:effectLst/>
                        <a:latin typeface="Calibri"/>
                        <a:ea typeface="Calibri"/>
                        <a:cs typeface="Arial"/>
                      </a:endParaRPr>
                    </a:p>
                  </a:txBody>
                  <a:tcPr marL="68580" marR="68580" marT="0" marB="0"/>
                </a:tc>
                <a:tc>
                  <a:txBody>
                    <a:bodyPr/>
                    <a:lstStyle/>
                    <a:p>
                      <a:pPr marL="0" marR="0">
                        <a:lnSpc>
                          <a:spcPct val="107000"/>
                        </a:lnSpc>
                        <a:spcBef>
                          <a:spcPts val="0"/>
                        </a:spcBef>
                        <a:spcAft>
                          <a:spcPts val="0"/>
                        </a:spcAft>
                      </a:pPr>
                      <a:r>
                        <a:rPr lang="en-AU" sz="1600" dirty="0">
                          <a:effectLst/>
                        </a:rPr>
                        <a:t>People </a:t>
                      </a:r>
                      <a:r>
                        <a:rPr lang="en-AU" sz="1600" dirty="0">
                          <a:solidFill>
                            <a:srgbClr val="C00000"/>
                          </a:solidFill>
                          <a:effectLst/>
                        </a:rPr>
                        <a:t>are to obey the laws of God</a:t>
                      </a:r>
                      <a:r>
                        <a:rPr lang="en-AU" sz="1600" dirty="0">
                          <a:effectLst/>
                        </a:rPr>
                        <a:t>;</a:t>
                      </a:r>
                      <a:endParaRPr lang="en-US" sz="1600" dirty="0">
                        <a:effectLst/>
                      </a:endParaRPr>
                    </a:p>
                    <a:p>
                      <a:pPr marL="0" marR="0">
                        <a:lnSpc>
                          <a:spcPct val="107000"/>
                        </a:lnSpc>
                        <a:spcBef>
                          <a:spcPts val="0"/>
                        </a:spcBef>
                        <a:spcAft>
                          <a:spcPts val="0"/>
                        </a:spcAft>
                      </a:pPr>
                      <a:r>
                        <a:rPr lang="en-AU" sz="1600" dirty="0">
                          <a:effectLst/>
                        </a:rPr>
                        <a:t>Mormons expected to observe the</a:t>
                      </a:r>
                      <a:endParaRPr lang="en-US" sz="1600" dirty="0">
                        <a:effectLst/>
                      </a:endParaRPr>
                    </a:p>
                    <a:p>
                      <a:pPr marL="0" marR="0">
                        <a:lnSpc>
                          <a:spcPct val="107000"/>
                        </a:lnSpc>
                        <a:spcBef>
                          <a:spcPts val="0"/>
                        </a:spcBef>
                        <a:spcAft>
                          <a:spcPts val="0"/>
                        </a:spcAft>
                      </a:pPr>
                      <a:r>
                        <a:rPr lang="en-AU" sz="1600" dirty="0">
                          <a:effectLst/>
                        </a:rPr>
                        <a:t>"Word of Wisdom" (rules for conduct).</a:t>
                      </a:r>
                      <a:endParaRPr lang="en-US" sz="1600" dirty="0">
                        <a:effectLst/>
                        <a:latin typeface="Calibri"/>
                        <a:ea typeface="Calibri"/>
                        <a:cs typeface="Arial"/>
                      </a:endParaRPr>
                    </a:p>
                  </a:txBody>
                  <a:tcPr marL="68580" marR="68580" marT="0" marB="0"/>
                </a:tc>
                <a:tc>
                  <a:txBody>
                    <a:bodyPr/>
                    <a:lstStyle/>
                    <a:p>
                      <a:pPr marL="0" marR="0">
                        <a:lnSpc>
                          <a:spcPct val="107000"/>
                        </a:lnSpc>
                        <a:spcBef>
                          <a:spcPts val="0"/>
                        </a:spcBef>
                        <a:spcAft>
                          <a:spcPts val="0"/>
                        </a:spcAft>
                      </a:pPr>
                      <a:r>
                        <a:rPr lang="en-AU" sz="1600" dirty="0">
                          <a:effectLst/>
                        </a:rPr>
                        <a:t>Ultimate values for humanity are based on God's character and His </a:t>
                      </a:r>
                      <a:r>
                        <a:rPr lang="en-AU" sz="1600" dirty="0">
                          <a:solidFill>
                            <a:srgbClr val="C00000"/>
                          </a:solidFill>
                          <a:effectLst/>
                        </a:rPr>
                        <a:t>Ten Commandments</a:t>
                      </a:r>
                      <a:r>
                        <a:rPr lang="en-AU" sz="1600" dirty="0">
                          <a:effectLst/>
                        </a:rPr>
                        <a:t>. Jesus teaching in the new Testament. The sermon on the mountain (Mathew 5) was </a:t>
                      </a:r>
                      <a:r>
                        <a:rPr lang="en-AU" sz="1600" dirty="0">
                          <a:solidFill>
                            <a:srgbClr val="C00000"/>
                          </a:solidFill>
                          <a:effectLst/>
                        </a:rPr>
                        <a:t>to fulfil the commandments. </a:t>
                      </a:r>
                      <a:r>
                        <a:rPr lang="en-AU" sz="1600" dirty="0">
                          <a:effectLst/>
                        </a:rPr>
                        <a:t>He set up the Ethics for Christianity and the world civilisation.</a:t>
                      </a:r>
                    </a:p>
                    <a:p>
                      <a:pPr marL="0" marR="0">
                        <a:lnSpc>
                          <a:spcPct val="107000"/>
                        </a:lnSpc>
                        <a:spcBef>
                          <a:spcPts val="0"/>
                        </a:spcBef>
                        <a:spcAft>
                          <a:spcPts val="0"/>
                        </a:spcAft>
                      </a:pP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2"/>
                  </a:ext>
                </a:extLst>
              </a:tr>
              <a:tr h="1320905">
                <a:tc>
                  <a:txBody>
                    <a:bodyPr/>
                    <a:lstStyle/>
                    <a:p>
                      <a:pPr marL="0" marR="0">
                        <a:lnSpc>
                          <a:spcPct val="107000"/>
                        </a:lnSpc>
                        <a:spcBef>
                          <a:spcPts val="0"/>
                        </a:spcBef>
                        <a:spcAft>
                          <a:spcPts val="0"/>
                        </a:spcAft>
                      </a:pPr>
                      <a:r>
                        <a:rPr lang="en-AU" sz="1600" dirty="0">
                          <a:effectLst/>
                        </a:rPr>
                        <a:t>Life After Death</a:t>
                      </a:r>
                      <a:endParaRPr lang="en-US" sz="1600" dirty="0">
                        <a:effectLst/>
                        <a:latin typeface="Calibri"/>
                        <a:ea typeface="Calibri"/>
                        <a:cs typeface="Arial"/>
                      </a:endParaRPr>
                    </a:p>
                  </a:txBody>
                  <a:tcPr marL="68580" marR="68580" marT="0" marB="0"/>
                </a:tc>
                <a:tc>
                  <a:txBody>
                    <a:bodyPr/>
                    <a:lstStyle/>
                    <a:p>
                      <a:pPr marL="0" marR="0">
                        <a:lnSpc>
                          <a:spcPct val="107000"/>
                        </a:lnSpc>
                        <a:spcBef>
                          <a:spcPts val="0"/>
                        </a:spcBef>
                        <a:spcAft>
                          <a:spcPts val="0"/>
                        </a:spcAft>
                      </a:pPr>
                      <a:r>
                        <a:rPr lang="en-AU" sz="1600" dirty="0">
                          <a:solidFill>
                            <a:srgbClr val="C00000"/>
                          </a:solidFill>
                          <a:effectLst/>
                        </a:rPr>
                        <a:t>One of three kingdoms</a:t>
                      </a:r>
                      <a:r>
                        <a:rPr lang="en-AU" sz="1600" dirty="0">
                          <a:effectLst/>
                        </a:rPr>
                        <a:t>: 1. Celestial-renewed earth, where men become gods or angels; 2. Terrestrial-planet for righteous non-Mormons; 3. Telestial-planet for the wicked. Perdition is reserved for Satan and most wicked.</a:t>
                      </a:r>
                      <a:endParaRPr lang="en-US" sz="1600" dirty="0">
                        <a:effectLst/>
                        <a:latin typeface="Calibri"/>
                        <a:ea typeface="Calibri"/>
                        <a:cs typeface="Arial"/>
                      </a:endParaRPr>
                    </a:p>
                  </a:txBody>
                  <a:tcPr marL="68580" marR="68580" marT="0" marB="0"/>
                </a:tc>
                <a:tc>
                  <a:txBody>
                    <a:bodyPr/>
                    <a:lstStyle/>
                    <a:p>
                      <a:pPr marL="0" marR="0">
                        <a:lnSpc>
                          <a:spcPct val="107000"/>
                        </a:lnSpc>
                        <a:spcBef>
                          <a:spcPts val="0"/>
                        </a:spcBef>
                        <a:spcAft>
                          <a:spcPts val="0"/>
                        </a:spcAft>
                      </a:pPr>
                      <a:r>
                        <a:rPr lang="en-AU" sz="1600" dirty="0">
                          <a:solidFill>
                            <a:srgbClr val="C00000"/>
                          </a:solidFill>
                          <a:effectLst/>
                        </a:rPr>
                        <a:t>Eternal communion with God </a:t>
                      </a:r>
                      <a:r>
                        <a:rPr lang="en-AU" sz="1600" dirty="0">
                          <a:effectLst/>
                        </a:rPr>
                        <a:t>(heaven) or eternal separation from God (hell). Heb. 9:27; Rev. 20-22</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51551097"/>
      </p:ext>
    </p:extLst>
  </p:cSld>
  <p:clrMapOvr>
    <a:masterClrMapping/>
  </p:clrMapOvr>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slides.potx" id="{0C631111-0761-4095-80FF-907E1270642A}" vid="{4C722CC6-EA24-4B9B-A48E-3EC5DC6964FB}"/>
    </a:ext>
  </a:extLst>
</a:theme>
</file>

<file path=docProps/app.xml><?xml version="1.0" encoding="utf-8"?>
<Properties xmlns="http://schemas.openxmlformats.org/officeDocument/2006/extended-properties" xmlns:vt="http://schemas.openxmlformats.org/officeDocument/2006/docPropsVTypes">
  <Template>Melancholy abstract design slides</Template>
  <TotalTime>193</TotalTime>
  <Words>1885</Words>
  <Application>Microsoft Office PowerPoint</Application>
  <PresentationFormat>Widescreen</PresentationFormat>
  <Paragraphs>107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CASMIRA</vt:lpstr>
      <vt:lpstr>Century Gothic</vt:lpstr>
      <vt:lpstr>Times New Roman</vt:lpstr>
      <vt:lpstr>Melancholy abstract design template</vt:lpstr>
      <vt:lpstr>Mormonism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Mormonism</dc:title>
  <dc:creator>Mina Rezk</dc:creator>
  <cp:lastModifiedBy>Mina Rezk</cp:lastModifiedBy>
  <cp:revision>20</cp:revision>
  <dcterms:created xsi:type="dcterms:W3CDTF">2019-02-14T10:30:39Z</dcterms:created>
  <dcterms:modified xsi:type="dcterms:W3CDTF">2019-02-15T07:04:13Z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